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7.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12192000" cy="6858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E5DF44F-B2C1-4841-8357-6961EC66A94E}" type="datetimeFigureOut">
              <a:rPr lang="en-GB" smtClean="0"/>
              <a:t>19/09/2025</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527B71D-0D16-4B7C-8600-332BF5B6C29B}" type="slidenum">
              <a:rPr lang="en-GB" smtClean="0"/>
              <a:t>‹#›</a:t>
            </a:fld>
            <a:endParaRPr lang="en-GB"/>
          </a:p>
        </p:txBody>
      </p:sp>
    </p:spTree>
    <p:extLst>
      <p:ext uri="{BB962C8B-B14F-4D97-AF65-F5344CB8AC3E}">
        <p14:creationId xmlns:p14="http://schemas.microsoft.com/office/powerpoint/2010/main" val="1167463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27B71D-0D16-4B7C-8600-332BF5B6C29B}" type="slidenum">
              <a:rPr lang="en-GB" smtClean="0"/>
              <a:t>16</a:t>
            </a:fld>
            <a:endParaRPr lang="en-GB"/>
          </a:p>
        </p:txBody>
      </p:sp>
    </p:spTree>
    <p:extLst>
      <p:ext uri="{BB962C8B-B14F-4D97-AF65-F5344CB8AC3E}">
        <p14:creationId xmlns:p14="http://schemas.microsoft.com/office/powerpoint/2010/main" val="142317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27B71D-0D16-4B7C-8600-332BF5B6C29B}" type="slidenum">
              <a:rPr lang="en-GB" smtClean="0"/>
              <a:t>17</a:t>
            </a:fld>
            <a:endParaRPr lang="en-GB"/>
          </a:p>
        </p:txBody>
      </p:sp>
    </p:spTree>
    <p:extLst>
      <p:ext uri="{BB962C8B-B14F-4D97-AF65-F5344CB8AC3E}">
        <p14:creationId xmlns:p14="http://schemas.microsoft.com/office/powerpoint/2010/main" val="3331486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229515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546940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7550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4129266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1734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65599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115014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917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8241" y="610700"/>
            <a:ext cx="10355516" cy="69532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33712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E58C4"/>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1596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69404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8721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677381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9/19/2025</a:t>
            </a:fld>
            <a:endParaRPr lang="en-US"/>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428946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9/19/2025</a:t>
            </a:fld>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731169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9/19/2025</a:t>
            </a:fld>
            <a:endParaRPr lang="en-US"/>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91441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4981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t>9/19/2025</a:t>
            </a:fld>
            <a:endParaRPr lang="en-US"/>
          </a:p>
        </p:txBody>
      </p:sp>
    </p:spTree>
    <p:extLst>
      <p:ext uri="{BB962C8B-B14F-4D97-AF65-F5344CB8AC3E}">
        <p14:creationId xmlns:p14="http://schemas.microsoft.com/office/powerpoint/2010/main" val="2081463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t>9/19/2025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301171865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paradiseschool.org.uk/resul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6.xml"/><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31.xml.rels><?xml version="1.0" encoding="UTF-8" standalone="yes"?>
<Relationships xmlns="http://schemas.openxmlformats.org/package/2006/relationships"><Relationship Id="rId3" Type="http://schemas.openxmlformats.org/officeDocument/2006/relationships/hyperlink" Target="mailto:info@paradiseschool.org.uk" TargetMode="External"/><Relationship Id="rId2" Type="http://schemas.openxmlformats.org/officeDocument/2006/relationships/hyperlink" Target="http://www.paradiseschool.org.uk/" TargetMode="Externa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3347-07A6-46CF-BC8C-5790AC193C54}"/>
              </a:ext>
            </a:extLst>
          </p:cNvPr>
          <p:cNvSpPr>
            <a:spLocks noGrp="1"/>
          </p:cNvSpPr>
          <p:nvPr>
            <p:ph type="ctrTitle"/>
          </p:nvPr>
        </p:nvSpPr>
        <p:spPr/>
        <p:txBody>
          <a:bodyPr/>
          <a:lstStyle/>
          <a:p>
            <a:r>
              <a:rPr lang="en-GB" dirty="0"/>
              <a:t>Paradise Primary School</a:t>
            </a:r>
          </a:p>
        </p:txBody>
      </p:sp>
      <p:sp>
        <p:nvSpPr>
          <p:cNvPr id="3" name="Subtitle 2">
            <a:extLst>
              <a:ext uri="{FF2B5EF4-FFF2-40B4-BE49-F238E27FC236}">
                <a16:creationId xmlns:a16="http://schemas.microsoft.com/office/drawing/2014/main" id="{5C617487-B96F-4450-B41A-14CF4F854490}"/>
              </a:ext>
            </a:extLst>
          </p:cNvPr>
          <p:cNvSpPr>
            <a:spLocks noGrp="1"/>
          </p:cNvSpPr>
          <p:nvPr>
            <p:ph type="subTitle" idx="1"/>
          </p:nvPr>
        </p:nvSpPr>
        <p:spPr/>
        <p:txBody>
          <a:bodyPr/>
          <a:lstStyle/>
          <a:p>
            <a:r>
              <a:rPr lang="en-GB" dirty="0"/>
              <a:t>Prospectus 2023-2024</a:t>
            </a:r>
          </a:p>
        </p:txBody>
      </p:sp>
      <p:sp>
        <p:nvSpPr>
          <p:cNvPr id="4" name="object 5">
            <a:extLst>
              <a:ext uri="{FF2B5EF4-FFF2-40B4-BE49-F238E27FC236}">
                <a16:creationId xmlns:a16="http://schemas.microsoft.com/office/drawing/2014/main" id="{5240BA5E-F5E2-473A-AF61-705E1C7C7704}"/>
              </a:ext>
            </a:extLst>
          </p:cNvPr>
          <p:cNvSpPr/>
          <p:nvPr/>
        </p:nvSpPr>
        <p:spPr>
          <a:xfrm>
            <a:off x="3581400" y="586141"/>
            <a:ext cx="4038600" cy="2016905"/>
          </a:xfrm>
          <a:prstGeom prst="rect">
            <a:avLst/>
          </a:prstGeom>
          <a:blipFill>
            <a:blip r:embed="rId2" cstate="print"/>
            <a:stretch>
              <a:fillRect/>
            </a:stretch>
          </a:blipFill>
        </p:spPr>
        <p:txBody>
          <a:bodyPr wrap="square" lIns="0" tIns="0" rIns="0" bIns="0" rtlCol="0"/>
          <a:lstStyle/>
          <a:p>
            <a:endParaRPr lang="en-GB"/>
          </a:p>
        </p:txBody>
      </p:sp>
      <p:sp>
        <p:nvSpPr>
          <p:cNvPr id="5" name="object 9">
            <a:extLst>
              <a:ext uri="{FF2B5EF4-FFF2-40B4-BE49-F238E27FC236}">
                <a16:creationId xmlns:a16="http://schemas.microsoft.com/office/drawing/2014/main" id="{827D1DE4-F87C-4899-96D7-FA67C557D4B3}"/>
              </a:ext>
            </a:extLst>
          </p:cNvPr>
          <p:cNvSpPr/>
          <p:nvPr/>
        </p:nvSpPr>
        <p:spPr>
          <a:xfrm>
            <a:off x="4343400" y="4904856"/>
            <a:ext cx="2682557" cy="1674178"/>
          </a:xfrm>
          <a:prstGeom prst="rect">
            <a:avLst/>
          </a:prstGeom>
          <a:blipFill>
            <a:blip r:embed="rId3" cstate="print"/>
            <a:stretch>
              <a:fillRect/>
            </a:stretch>
          </a:blipFill>
        </p:spPr>
        <p:txBody>
          <a:bodyPr wrap="square" lIns="0" tIns="0" rIns="0" bIns="0" rtlCol="0"/>
          <a:lstStyle/>
          <a:p>
            <a:endParaRPr lang="en-GB"/>
          </a:p>
        </p:txBody>
      </p:sp>
    </p:spTree>
    <p:extLst>
      <p:ext uri="{BB962C8B-B14F-4D97-AF65-F5344CB8AC3E}">
        <p14:creationId xmlns:p14="http://schemas.microsoft.com/office/powerpoint/2010/main" val="3008948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791" y="205244"/>
            <a:ext cx="1040765" cy="695325"/>
          </a:xfrm>
          <a:prstGeom prst="rect">
            <a:avLst/>
          </a:prstGeom>
        </p:spPr>
        <p:txBody>
          <a:bodyPr vert="horz" wrap="square" lIns="0" tIns="11430" rIns="0" bIns="0" rtlCol="0">
            <a:spAutoFit/>
          </a:bodyPr>
          <a:lstStyle/>
          <a:p>
            <a:pPr marL="12700">
              <a:lnSpc>
                <a:spcPct val="100000"/>
              </a:lnSpc>
              <a:spcBef>
                <a:spcPts val="90"/>
              </a:spcBef>
            </a:pPr>
            <a:r>
              <a:rPr spc="-70" dirty="0"/>
              <a:t>F</a:t>
            </a:r>
            <a:r>
              <a:rPr spc="-30" dirty="0"/>
              <a:t>ees</a:t>
            </a:r>
          </a:p>
        </p:txBody>
      </p:sp>
      <p:sp>
        <p:nvSpPr>
          <p:cNvPr id="3" name="object 3"/>
          <p:cNvSpPr txBox="1"/>
          <p:nvPr/>
        </p:nvSpPr>
        <p:spPr>
          <a:xfrm>
            <a:off x="267791" y="981737"/>
            <a:ext cx="8376285" cy="1304844"/>
          </a:xfrm>
          <a:prstGeom prst="rect">
            <a:avLst/>
          </a:prstGeom>
        </p:spPr>
        <p:txBody>
          <a:bodyPr vert="horz" wrap="square" lIns="0" tIns="47625" rIns="0" bIns="0" rtlCol="0">
            <a:spAutoFit/>
          </a:bodyPr>
          <a:lstStyle/>
          <a:p>
            <a:pPr marL="240665" marR="511175" indent="-227965">
              <a:lnSpc>
                <a:spcPts val="2160"/>
              </a:lnSpc>
              <a:spcBef>
                <a:spcPts val="375"/>
              </a:spcBef>
              <a:buFont typeface="Arial"/>
              <a:buChar char="•"/>
              <a:tabLst>
                <a:tab pos="240665" algn="l"/>
                <a:tab pos="241300" algn="l"/>
              </a:tabLst>
            </a:pPr>
            <a:r>
              <a:rPr sz="2000" spc="-5" dirty="0">
                <a:latin typeface="Calibri"/>
                <a:cs typeface="Calibri"/>
              </a:rPr>
              <a:t>The </a:t>
            </a:r>
            <a:r>
              <a:rPr sz="2000" dirty="0">
                <a:latin typeface="Calibri"/>
                <a:cs typeface="Calibri"/>
              </a:rPr>
              <a:t>annual </a:t>
            </a:r>
            <a:r>
              <a:rPr sz="2000" spc="-20" dirty="0">
                <a:latin typeface="Calibri"/>
                <a:cs typeface="Calibri"/>
              </a:rPr>
              <a:t>fee </a:t>
            </a:r>
            <a:r>
              <a:rPr sz="2000" spc="-15" dirty="0">
                <a:latin typeface="Calibri"/>
                <a:cs typeface="Calibri"/>
              </a:rPr>
              <a:t>for </a:t>
            </a:r>
            <a:r>
              <a:rPr sz="2000" spc="-5" dirty="0">
                <a:latin typeface="Calibri"/>
                <a:cs typeface="Calibri"/>
              </a:rPr>
              <a:t>children </a:t>
            </a:r>
            <a:r>
              <a:rPr sz="2000" spc="-10" dirty="0">
                <a:latin typeface="Calibri"/>
                <a:cs typeface="Calibri"/>
              </a:rPr>
              <a:t>attending </a:t>
            </a:r>
            <a:r>
              <a:rPr sz="2000" spc="-5" dirty="0">
                <a:latin typeface="Calibri"/>
                <a:cs typeface="Calibri"/>
              </a:rPr>
              <a:t>full-time is </a:t>
            </a:r>
            <a:r>
              <a:rPr sz="2000" spc="5" dirty="0">
                <a:latin typeface="Calibri"/>
                <a:cs typeface="Calibri"/>
              </a:rPr>
              <a:t>£</a:t>
            </a:r>
            <a:r>
              <a:rPr lang="en-GB" sz="2000" spc="5" dirty="0">
                <a:latin typeface="Calibri"/>
                <a:cs typeface="Calibri"/>
              </a:rPr>
              <a:t>3240</a:t>
            </a:r>
            <a:r>
              <a:rPr sz="2000" spc="5" dirty="0">
                <a:latin typeface="Calibri"/>
                <a:cs typeface="Calibri"/>
              </a:rPr>
              <a:t> </a:t>
            </a:r>
            <a:r>
              <a:rPr sz="2000" spc="-15" dirty="0">
                <a:latin typeface="Calibri"/>
                <a:cs typeface="Calibri"/>
              </a:rPr>
              <a:t>for </a:t>
            </a:r>
            <a:r>
              <a:rPr sz="2000" spc="-10" dirty="0">
                <a:latin typeface="Calibri"/>
                <a:cs typeface="Calibri"/>
              </a:rPr>
              <a:t>your </a:t>
            </a:r>
            <a:r>
              <a:rPr sz="2000" spc="-20" dirty="0">
                <a:latin typeface="Calibri"/>
                <a:cs typeface="Calibri"/>
              </a:rPr>
              <a:t>first </a:t>
            </a:r>
            <a:r>
              <a:rPr sz="2000" dirty="0">
                <a:latin typeface="Calibri"/>
                <a:cs typeface="Calibri"/>
              </a:rPr>
              <a:t>child and £</a:t>
            </a:r>
            <a:r>
              <a:rPr lang="en-GB" sz="2000" dirty="0">
                <a:latin typeface="Calibri"/>
                <a:cs typeface="Calibri"/>
              </a:rPr>
              <a:t>3060</a:t>
            </a:r>
            <a:r>
              <a:rPr sz="2000" dirty="0">
                <a:latin typeface="Calibri"/>
                <a:cs typeface="Calibri"/>
              </a:rPr>
              <a:t> </a:t>
            </a:r>
            <a:r>
              <a:rPr sz="2000" spc="-15" dirty="0">
                <a:latin typeface="Calibri"/>
                <a:cs typeface="Calibri"/>
              </a:rPr>
              <a:t>for </a:t>
            </a:r>
            <a:r>
              <a:rPr sz="2000" spc="-10" dirty="0">
                <a:latin typeface="Calibri"/>
                <a:cs typeface="Calibri"/>
              </a:rPr>
              <a:t>any  </a:t>
            </a:r>
            <a:r>
              <a:rPr sz="2000" dirty="0">
                <a:latin typeface="Calibri"/>
                <a:cs typeface="Calibri"/>
              </a:rPr>
              <a:t>additional</a:t>
            </a:r>
            <a:r>
              <a:rPr sz="2000" spc="-5" dirty="0">
                <a:latin typeface="Calibri"/>
                <a:cs typeface="Calibri"/>
              </a:rPr>
              <a:t> children.</a:t>
            </a:r>
            <a:endParaRPr sz="2000" dirty="0">
              <a:latin typeface="Calibri"/>
              <a:cs typeface="Calibri"/>
            </a:endParaRPr>
          </a:p>
          <a:p>
            <a:pPr marL="240665" marR="219075" indent="-227965">
              <a:lnSpc>
                <a:spcPts val="2160"/>
              </a:lnSpc>
              <a:spcBef>
                <a:spcPts val="994"/>
              </a:spcBef>
              <a:buFont typeface="Arial"/>
              <a:buChar char="•"/>
              <a:tabLst>
                <a:tab pos="240665" algn="l"/>
                <a:tab pos="241300" algn="l"/>
              </a:tabLst>
            </a:pPr>
            <a:r>
              <a:rPr sz="2000" spc="-5" dirty="0">
                <a:latin typeface="Calibri"/>
                <a:cs typeface="Calibri"/>
              </a:rPr>
              <a:t>This is </a:t>
            </a:r>
            <a:r>
              <a:rPr sz="2000" dirty="0">
                <a:latin typeface="Calibri"/>
                <a:cs typeface="Calibri"/>
              </a:rPr>
              <a:t>due </a:t>
            </a:r>
            <a:r>
              <a:rPr sz="2000" spc="-20" dirty="0">
                <a:latin typeface="Calibri"/>
                <a:cs typeface="Calibri"/>
              </a:rPr>
              <a:t>at </a:t>
            </a:r>
            <a:r>
              <a:rPr sz="2000" dirty="0">
                <a:latin typeface="Calibri"/>
                <a:cs typeface="Calibri"/>
              </a:rPr>
              <a:t>the beginning </a:t>
            </a:r>
            <a:r>
              <a:rPr sz="2000" spc="-5" dirty="0">
                <a:latin typeface="Calibri"/>
                <a:cs typeface="Calibri"/>
              </a:rPr>
              <a:t>of </a:t>
            </a:r>
            <a:r>
              <a:rPr sz="2000" dirty="0">
                <a:latin typeface="Calibri"/>
                <a:cs typeface="Calibri"/>
              </a:rPr>
              <a:t>the </a:t>
            </a:r>
            <a:r>
              <a:rPr sz="2000" spc="-5" dirty="0">
                <a:latin typeface="Calibri"/>
                <a:cs typeface="Calibri"/>
              </a:rPr>
              <a:t>school </a:t>
            </a:r>
            <a:r>
              <a:rPr sz="2000" spc="-50" dirty="0">
                <a:latin typeface="Calibri"/>
                <a:cs typeface="Calibri"/>
              </a:rPr>
              <a:t>year. </a:t>
            </a:r>
            <a:r>
              <a:rPr sz="2000" dirty="0">
                <a:latin typeface="Calibri"/>
                <a:cs typeface="Calibri"/>
              </a:rPr>
              <a:t>All cheques </a:t>
            </a:r>
            <a:r>
              <a:rPr sz="2000" spc="-5" dirty="0">
                <a:latin typeface="Calibri"/>
                <a:cs typeface="Calibri"/>
              </a:rPr>
              <a:t>should be </a:t>
            </a:r>
            <a:r>
              <a:rPr sz="2000" dirty="0">
                <a:latin typeface="Calibri"/>
                <a:cs typeface="Calibri"/>
              </a:rPr>
              <a:t>made </a:t>
            </a:r>
            <a:r>
              <a:rPr sz="2000" spc="-10" dirty="0">
                <a:latin typeface="Calibri"/>
                <a:cs typeface="Calibri"/>
              </a:rPr>
              <a:t>payable </a:t>
            </a:r>
            <a:r>
              <a:rPr sz="2000" spc="-15" dirty="0">
                <a:latin typeface="Calibri"/>
                <a:cs typeface="Calibri"/>
              </a:rPr>
              <a:t>to Paradise  </a:t>
            </a:r>
            <a:r>
              <a:rPr sz="2000" spc="-5" dirty="0">
                <a:latin typeface="Calibri"/>
                <a:cs typeface="Calibri"/>
              </a:rPr>
              <a:t>Primary</a:t>
            </a:r>
            <a:r>
              <a:rPr sz="2000" spc="20" dirty="0">
                <a:latin typeface="Calibri"/>
                <a:cs typeface="Calibri"/>
              </a:rPr>
              <a:t> </a:t>
            </a:r>
            <a:r>
              <a:rPr sz="2000" spc="-5" dirty="0">
                <a:latin typeface="Calibri"/>
                <a:cs typeface="Calibri"/>
              </a:rPr>
              <a:t>School.</a:t>
            </a:r>
            <a:endParaRPr sz="2000" dirty="0">
              <a:latin typeface="Calibri"/>
              <a:cs typeface="Calibri"/>
            </a:endParaRPr>
          </a:p>
        </p:txBody>
      </p:sp>
      <p:sp>
        <p:nvSpPr>
          <p:cNvPr id="4" name="object 4"/>
          <p:cNvSpPr/>
          <p:nvPr/>
        </p:nvSpPr>
        <p:spPr>
          <a:xfrm>
            <a:off x="1537355" y="5028516"/>
            <a:ext cx="1694688" cy="169468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880755" y="5028919"/>
            <a:ext cx="1694687" cy="1694688"/>
          </a:xfrm>
          <a:prstGeom prst="rect">
            <a:avLst/>
          </a:prstGeom>
          <a:blipFill>
            <a:blip r:embed="rId3" cstate="print"/>
            <a:stretch>
              <a:fillRect/>
            </a:stretch>
          </a:blipFill>
        </p:spPr>
        <p:txBody>
          <a:bodyPr wrap="square" lIns="0" tIns="0" rIns="0" bIns="0" rtlCol="0"/>
          <a:lstStyle/>
          <a:p>
            <a:endParaRPr/>
          </a:p>
        </p:txBody>
      </p:sp>
      <p:sp>
        <p:nvSpPr>
          <p:cNvPr id="5" name="Rectangle 4">
            <a:extLst>
              <a:ext uri="{FF2B5EF4-FFF2-40B4-BE49-F238E27FC236}">
                <a16:creationId xmlns:a16="http://schemas.microsoft.com/office/drawing/2014/main" id="{BEA640D8-8685-4292-AF4F-A5836AABC96D}"/>
              </a:ext>
            </a:extLst>
          </p:cNvPr>
          <p:cNvSpPr/>
          <p:nvPr/>
        </p:nvSpPr>
        <p:spPr>
          <a:xfrm>
            <a:off x="147883" y="2506768"/>
            <a:ext cx="8616099" cy="2477601"/>
          </a:xfrm>
          <a:prstGeom prst="rect">
            <a:avLst/>
          </a:prstGeom>
        </p:spPr>
        <p:txBody>
          <a:bodyPr wrap="square">
            <a:spAutoFit/>
          </a:bodyPr>
          <a:lstStyle/>
          <a:p>
            <a:pPr marL="240665" marR="318770" indent="-227965">
              <a:lnSpc>
                <a:spcPts val="2160"/>
              </a:lnSpc>
              <a:spcBef>
                <a:spcPts val="1010"/>
              </a:spcBef>
              <a:buFont typeface="Arial"/>
              <a:buChar char="•"/>
              <a:tabLst>
                <a:tab pos="240665" algn="l"/>
                <a:tab pos="241300" algn="l"/>
              </a:tabLst>
            </a:pPr>
            <a:r>
              <a:rPr lang="en-GB" sz="2000" spc="-5" dirty="0">
                <a:latin typeface="Calibri"/>
                <a:cs typeface="Calibri"/>
              </a:rPr>
              <a:t>The school </a:t>
            </a:r>
            <a:r>
              <a:rPr lang="en-GB" sz="2000" spc="-10" dirty="0">
                <a:latin typeface="Calibri"/>
                <a:cs typeface="Calibri"/>
              </a:rPr>
              <a:t>receives </a:t>
            </a:r>
            <a:r>
              <a:rPr lang="en-GB" sz="2000" spc="-5" dirty="0">
                <a:latin typeface="Calibri"/>
                <a:cs typeface="Calibri"/>
              </a:rPr>
              <a:t>funding </a:t>
            </a:r>
            <a:r>
              <a:rPr lang="en-GB" sz="2000" spc="-15" dirty="0">
                <a:latin typeface="Calibri"/>
                <a:cs typeface="Calibri"/>
              </a:rPr>
              <a:t>for </a:t>
            </a:r>
            <a:r>
              <a:rPr lang="en-GB" sz="2000" spc="-5" dirty="0">
                <a:latin typeface="Calibri"/>
                <a:cs typeface="Calibri"/>
              </a:rPr>
              <a:t>children between </a:t>
            </a:r>
            <a:r>
              <a:rPr lang="en-GB" sz="2000" dirty="0">
                <a:latin typeface="Calibri"/>
                <a:cs typeface="Calibri"/>
              </a:rPr>
              <a:t>the </a:t>
            </a:r>
            <a:r>
              <a:rPr lang="en-GB" sz="2000" spc="-5" dirty="0">
                <a:latin typeface="Calibri"/>
                <a:cs typeface="Calibri"/>
              </a:rPr>
              <a:t>ages of 3-5. The school will </a:t>
            </a:r>
            <a:r>
              <a:rPr lang="en-GB" sz="2000" spc="-10" dirty="0">
                <a:latin typeface="Calibri"/>
                <a:cs typeface="Calibri"/>
              </a:rPr>
              <a:t>inform you </a:t>
            </a:r>
            <a:r>
              <a:rPr lang="en-GB" sz="2000" spc="-5" dirty="0">
                <a:latin typeface="Calibri"/>
                <a:cs typeface="Calibri"/>
              </a:rPr>
              <a:t>if  </a:t>
            </a:r>
            <a:r>
              <a:rPr lang="en-GB" sz="2000" spc="-10" dirty="0">
                <a:latin typeface="Calibri"/>
                <a:cs typeface="Calibri"/>
              </a:rPr>
              <a:t>your </a:t>
            </a:r>
            <a:r>
              <a:rPr lang="en-GB" sz="2000" dirty="0">
                <a:latin typeface="Calibri"/>
                <a:cs typeface="Calibri"/>
              </a:rPr>
              <a:t>child </a:t>
            </a:r>
            <a:r>
              <a:rPr lang="en-GB" sz="2000" spc="-5" dirty="0">
                <a:latin typeface="Calibri"/>
                <a:cs typeface="Calibri"/>
              </a:rPr>
              <a:t>is</a:t>
            </a:r>
            <a:r>
              <a:rPr lang="en-GB" sz="2000" spc="-25" dirty="0">
                <a:latin typeface="Calibri"/>
                <a:cs typeface="Calibri"/>
              </a:rPr>
              <a:t> </a:t>
            </a:r>
            <a:r>
              <a:rPr lang="en-GB" sz="2000" dirty="0">
                <a:latin typeface="Calibri"/>
                <a:cs typeface="Calibri"/>
              </a:rPr>
              <a:t>eligible.</a:t>
            </a:r>
          </a:p>
          <a:p>
            <a:pPr marL="240665" marR="5080" indent="-227965">
              <a:lnSpc>
                <a:spcPts val="2160"/>
              </a:lnSpc>
              <a:spcBef>
                <a:spcPts val="994"/>
              </a:spcBef>
              <a:buFont typeface="Arial"/>
              <a:buChar char="•"/>
              <a:tabLst>
                <a:tab pos="240665" algn="l"/>
                <a:tab pos="241300" algn="l"/>
              </a:tabLst>
            </a:pPr>
            <a:r>
              <a:rPr lang="en-GB" sz="2000" spc="-10" dirty="0">
                <a:latin typeface="Calibri"/>
                <a:cs typeface="Calibri"/>
              </a:rPr>
              <a:t>For current </a:t>
            </a:r>
            <a:r>
              <a:rPr lang="en-GB" sz="2000" spc="-15" dirty="0">
                <a:latin typeface="Calibri"/>
                <a:cs typeface="Calibri"/>
              </a:rPr>
              <a:t>playgroup </a:t>
            </a:r>
            <a:r>
              <a:rPr lang="en-GB" sz="2000" dirty="0">
                <a:latin typeface="Calibri"/>
                <a:cs typeface="Calibri"/>
              </a:rPr>
              <a:t>and </a:t>
            </a:r>
            <a:r>
              <a:rPr lang="en-GB" sz="2000" spc="-5" dirty="0">
                <a:latin typeface="Calibri"/>
                <a:cs typeface="Calibri"/>
              </a:rPr>
              <a:t>full </a:t>
            </a:r>
            <a:r>
              <a:rPr lang="en-GB" sz="2000" spc="-15" dirty="0">
                <a:latin typeface="Calibri"/>
                <a:cs typeface="Calibri"/>
              </a:rPr>
              <a:t>day fees </a:t>
            </a:r>
            <a:r>
              <a:rPr lang="en-GB" sz="2000" spc="-5" dirty="0">
                <a:latin typeface="Calibri"/>
                <a:cs typeface="Calibri"/>
              </a:rPr>
              <a:t>please </a:t>
            </a:r>
            <a:r>
              <a:rPr lang="en-GB" sz="2000" spc="-10" dirty="0">
                <a:latin typeface="Calibri"/>
                <a:cs typeface="Calibri"/>
              </a:rPr>
              <a:t>contact </a:t>
            </a:r>
            <a:r>
              <a:rPr lang="en-GB" sz="2000" dirty="0">
                <a:latin typeface="Calibri"/>
                <a:cs typeface="Calibri"/>
              </a:rPr>
              <a:t>the </a:t>
            </a:r>
            <a:r>
              <a:rPr lang="en-GB" sz="2000" spc="-5" dirty="0">
                <a:latin typeface="Calibri"/>
                <a:cs typeface="Calibri"/>
              </a:rPr>
              <a:t>school. </a:t>
            </a:r>
            <a:r>
              <a:rPr lang="en-GB" sz="2000" spc="-35" dirty="0">
                <a:latin typeface="Calibri"/>
                <a:cs typeface="Calibri"/>
              </a:rPr>
              <a:t>We </a:t>
            </a:r>
            <a:r>
              <a:rPr lang="en-GB" sz="2000" dirty="0">
                <a:latin typeface="Calibri"/>
                <a:cs typeface="Calibri"/>
              </a:rPr>
              <a:t>will </a:t>
            </a:r>
            <a:r>
              <a:rPr lang="en-GB" sz="2000" spc="-10" dirty="0">
                <a:latin typeface="Calibri"/>
                <a:cs typeface="Calibri"/>
              </a:rPr>
              <a:t>inform you </a:t>
            </a:r>
            <a:r>
              <a:rPr lang="en-GB" sz="2000" dirty="0">
                <a:latin typeface="Calibri"/>
                <a:cs typeface="Calibri"/>
              </a:rPr>
              <a:t>when the  </a:t>
            </a:r>
            <a:r>
              <a:rPr lang="en-GB" sz="2000" spc="-15" dirty="0">
                <a:latin typeface="Calibri"/>
                <a:cs typeface="Calibri"/>
              </a:rPr>
              <a:t>fees </a:t>
            </a:r>
            <a:r>
              <a:rPr lang="en-GB" sz="2000" spc="-5" dirty="0">
                <a:latin typeface="Calibri"/>
                <a:cs typeface="Calibri"/>
              </a:rPr>
              <a:t>are due. </a:t>
            </a:r>
            <a:r>
              <a:rPr lang="en-GB" sz="2000" spc="-20" dirty="0">
                <a:latin typeface="Calibri"/>
                <a:cs typeface="Calibri"/>
              </a:rPr>
              <a:t>Payment </a:t>
            </a:r>
            <a:r>
              <a:rPr lang="en-GB" sz="2000" dirty="0">
                <a:latin typeface="Calibri"/>
                <a:cs typeface="Calibri"/>
              </a:rPr>
              <a:t>can </a:t>
            </a:r>
            <a:r>
              <a:rPr lang="en-GB" sz="2000" spc="-5" dirty="0">
                <a:latin typeface="Calibri"/>
                <a:cs typeface="Calibri"/>
              </a:rPr>
              <a:t>be </a:t>
            </a:r>
            <a:r>
              <a:rPr lang="en-GB" sz="2000" dirty="0">
                <a:latin typeface="Calibri"/>
                <a:cs typeface="Calibri"/>
              </a:rPr>
              <a:t>made </a:t>
            </a:r>
            <a:r>
              <a:rPr lang="en-GB" sz="2000" spc="-5" dirty="0">
                <a:latin typeface="Calibri"/>
                <a:cs typeface="Calibri"/>
              </a:rPr>
              <a:t>in cash or </a:t>
            </a:r>
            <a:r>
              <a:rPr lang="en-GB" sz="2000" dirty="0">
                <a:latin typeface="Calibri"/>
                <a:cs typeface="Calibri"/>
              </a:rPr>
              <a:t>cheque. </a:t>
            </a:r>
            <a:r>
              <a:rPr lang="en-GB" sz="2000" spc="-20" dirty="0">
                <a:latin typeface="Calibri"/>
                <a:cs typeface="Calibri"/>
              </a:rPr>
              <a:t>Payment </a:t>
            </a:r>
            <a:r>
              <a:rPr lang="en-GB" sz="2000" spc="-5" dirty="0">
                <a:latin typeface="Calibri"/>
                <a:cs typeface="Calibri"/>
              </a:rPr>
              <a:t>of </a:t>
            </a:r>
            <a:r>
              <a:rPr lang="en-GB" sz="2000" dirty="0">
                <a:latin typeface="Calibri"/>
                <a:cs typeface="Calibri"/>
              </a:rPr>
              <a:t>the </a:t>
            </a:r>
            <a:r>
              <a:rPr lang="en-GB" sz="2000" spc="-15" dirty="0">
                <a:latin typeface="Calibri"/>
                <a:cs typeface="Calibri"/>
              </a:rPr>
              <a:t>fees </a:t>
            </a:r>
            <a:r>
              <a:rPr lang="en-GB" sz="2000" dirty="0">
                <a:latin typeface="Calibri"/>
                <a:cs typeface="Calibri"/>
              </a:rPr>
              <a:t>will </a:t>
            </a:r>
            <a:r>
              <a:rPr lang="en-GB" sz="2000" spc="-5" dirty="0">
                <a:latin typeface="Calibri"/>
                <a:cs typeface="Calibri"/>
              </a:rPr>
              <a:t>be due </a:t>
            </a:r>
            <a:r>
              <a:rPr lang="en-GB" sz="2000" dirty="0">
                <a:latin typeface="Calibri"/>
                <a:cs typeface="Calibri"/>
              </a:rPr>
              <a:t>within 10  </a:t>
            </a:r>
            <a:r>
              <a:rPr lang="en-GB" sz="2000" spc="-10" dirty="0">
                <a:latin typeface="Calibri"/>
                <a:cs typeface="Calibri"/>
              </a:rPr>
              <a:t>working </a:t>
            </a:r>
            <a:r>
              <a:rPr lang="en-GB" sz="2000" spc="-15" dirty="0">
                <a:latin typeface="Calibri"/>
                <a:cs typeface="Calibri"/>
              </a:rPr>
              <a:t>days </a:t>
            </a:r>
            <a:r>
              <a:rPr lang="en-GB" sz="2000" spc="-5" dirty="0">
                <a:latin typeface="Calibri"/>
                <a:cs typeface="Calibri"/>
              </a:rPr>
              <a:t>of </a:t>
            </a:r>
            <a:r>
              <a:rPr lang="en-GB" sz="2000" dirty="0">
                <a:latin typeface="Calibri"/>
                <a:cs typeface="Calibri"/>
              </a:rPr>
              <a:t>the </a:t>
            </a:r>
            <a:r>
              <a:rPr lang="en-GB" sz="2000" spc="-15" dirty="0">
                <a:latin typeface="Calibri"/>
                <a:cs typeface="Calibri"/>
              </a:rPr>
              <a:t>invoice. </a:t>
            </a:r>
            <a:r>
              <a:rPr lang="en-GB" sz="2000" spc="-5" dirty="0">
                <a:latin typeface="Calibri"/>
                <a:cs typeface="Calibri"/>
              </a:rPr>
              <a:t>Once </a:t>
            </a:r>
            <a:r>
              <a:rPr lang="en-GB" sz="2000" spc="-15" dirty="0">
                <a:latin typeface="Calibri"/>
                <a:cs typeface="Calibri"/>
              </a:rPr>
              <a:t>playgroup </a:t>
            </a:r>
            <a:r>
              <a:rPr lang="en-GB" sz="2000" spc="-10" dirty="0">
                <a:latin typeface="Calibri"/>
                <a:cs typeface="Calibri"/>
              </a:rPr>
              <a:t>days/sessions are </a:t>
            </a:r>
            <a:r>
              <a:rPr lang="en-GB" sz="2000" spc="-15" dirty="0">
                <a:latin typeface="Calibri"/>
                <a:cs typeface="Calibri"/>
              </a:rPr>
              <a:t>booked </a:t>
            </a:r>
            <a:r>
              <a:rPr lang="en-GB" sz="2000" spc="-5" dirty="0">
                <a:latin typeface="Calibri"/>
                <a:cs typeface="Calibri"/>
              </a:rPr>
              <a:t>by </a:t>
            </a:r>
            <a:r>
              <a:rPr lang="en-GB" sz="2000" spc="-10" dirty="0">
                <a:latin typeface="Calibri"/>
                <a:cs typeface="Calibri"/>
              </a:rPr>
              <a:t>parents </a:t>
            </a:r>
            <a:r>
              <a:rPr lang="en-GB" sz="2000" dirty="0">
                <a:latin typeface="Calibri"/>
                <a:cs typeface="Calibri"/>
              </a:rPr>
              <a:t>and </a:t>
            </a:r>
            <a:r>
              <a:rPr lang="en-GB" sz="2000" spc="-5" dirty="0">
                <a:latin typeface="Calibri"/>
                <a:cs typeface="Calibri"/>
              </a:rPr>
              <a:t>confirmed  by </a:t>
            </a:r>
            <a:r>
              <a:rPr lang="en-GB" sz="2000" dirty="0">
                <a:latin typeface="Calibri"/>
                <a:cs typeface="Calibri"/>
              </a:rPr>
              <a:t>the </a:t>
            </a:r>
            <a:r>
              <a:rPr lang="en-GB" sz="2000" spc="-5" dirty="0">
                <a:latin typeface="Calibri"/>
                <a:cs typeface="Calibri"/>
              </a:rPr>
              <a:t>school, </a:t>
            </a:r>
            <a:r>
              <a:rPr lang="en-GB" sz="2000" spc="-10" dirty="0">
                <a:latin typeface="Calibri"/>
                <a:cs typeface="Calibri"/>
              </a:rPr>
              <a:t>parents </a:t>
            </a:r>
            <a:r>
              <a:rPr lang="en-GB" sz="2000" dirty="0">
                <a:latin typeface="Calibri"/>
                <a:cs typeface="Calibri"/>
              </a:rPr>
              <a:t>will </a:t>
            </a:r>
            <a:r>
              <a:rPr lang="en-GB" sz="2000" spc="-5" dirty="0">
                <a:latin typeface="Calibri"/>
                <a:cs typeface="Calibri"/>
              </a:rPr>
              <a:t>not be </a:t>
            </a:r>
            <a:r>
              <a:rPr lang="en-GB" sz="2000" spc="-10" dirty="0">
                <a:latin typeface="Calibri"/>
                <a:cs typeface="Calibri"/>
              </a:rPr>
              <a:t>refunded </a:t>
            </a:r>
            <a:r>
              <a:rPr lang="en-GB" sz="2000" spc="-15" dirty="0">
                <a:latin typeface="Calibri"/>
                <a:cs typeface="Calibri"/>
              </a:rPr>
              <a:t>for </a:t>
            </a:r>
            <a:r>
              <a:rPr lang="en-GB" sz="2000" spc="-10" dirty="0">
                <a:latin typeface="Calibri"/>
                <a:cs typeface="Calibri"/>
              </a:rPr>
              <a:t>any </a:t>
            </a:r>
            <a:r>
              <a:rPr lang="en-GB" sz="2000" dirty="0">
                <a:latin typeface="Calibri"/>
                <a:cs typeface="Calibri"/>
              </a:rPr>
              <a:t>changes they wish </a:t>
            </a:r>
            <a:r>
              <a:rPr lang="en-GB" sz="2000" spc="-15" dirty="0">
                <a:latin typeface="Calibri"/>
                <a:cs typeface="Calibri"/>
              </a:rPr>
              <a:t>to make </a:t>
            </a:r>
            <a:r>
              <a:rPr lang="en-GB" sz="2000" spc="-5" dirty="0">
                <a:latin typeface="Calibri"/>
                <a:cs typeface="Calibri"/>
              </a:rPr>
              <a:t>in </a:t>
            </a:r>
            <a:r>
              <a:rPr lang="en-GB" sz="2000" dirty="0">
                <a:latin typeface="Calibri"/>
                <a:cs typeface="Calibri"/>
              </a:rPr>
              <a:t>the </a:t>
            </a:r>
            <a:r>
              <a:rPr lang="en-GB" sz="2000" spc="-5" dirty="0">
                <a:latin typeface="Calibri"/>
                <a:cs typeface="Calibri"/>
              </a:rPr>
              <a:t>contractual  term </a:t>
            </a:r>
            <a:r>
              <a:rPr lang="en-GB" sz="2000" dirty="0">
                <a:latin typeface="Calibri"/>
                <a:cs typeface="Calibri"/>
              </a:rPr>
              <a:t>time.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396" y="204248"/>
            <a:ext cx="8596668" cy="1320800"/>
          </a:xfrm>
          <a:prstGeom prst="rect">
            <a:avLst/>
          </a:prstGeom>
        </p:spPr>
        <p:txBody>
          <a:bodyPr vert="horz" wrap="square" lIns="0" tIns="11430" rIns="0" bIns="0" rtlCol="0">
            <a:spAutoFit/>
          </a:bodyPr>
          <a:lstStyle/>
          <a:p>
            <a:pPr marL="12700">
              <a:lnSpc>
                <a:spcPct val="100000"/>
              </a:lnSpc>
              <a:spcBef>
                <a:spcPts val="90"/>
              </a:spcBef>
            </a:pPr>
            <a:r>
              <a:rPr spc="-65" dirty="0"/>
              <a:t>Staff </a:t>
            </a:r>
            <a:r>
              <a:rPr spc="-60" dirty="0"/>
              <a:t>&amp;</a:t>
            </a:r>
            <a:r>
              <a:rPr spc="10" dirty="0"/>
              <a:t> </a:t>
            </a:r>
            <a:r>
              <a:rPr spc="-30" dirty="0"/>
              <a:t>Curriculum</a:t>
            </a:r>
          </a:p>
        </p:txBody>
      </p:sp>
      <p:sp>
        <p:nvSpPr>
          <p:cNvPr id="3" name="object 3"/>
          <p:cNvSpPr txBox="1"/>
          <p:nvPr/>
        </p:nvSpPr>
        <p:spPr>
          <a:xfrm>
            <a:off x="347396" y="968291"/>
            <a:ext cx="9560175" cy="3749675"/>
          </a:xfrm>
          <a:prstGeom prst="rect">
            <a:avLst/>
          </a:prstGeom>
        </p:spPr>
        <p:txBody>
          <a:bodyPr vert="horz" wrap="square" lIns="0" tIns="43180" rIns="0" bIns="0" rtlCol="0">
            <a:spAutoFit/>
          </a:bodyPr>
          <a:lstStyle/>
          <a:p>
            <a:pPr marL="12700" marR="96520">
              <a:lnSpc>
                <a:spcPct val="90000"/>
              </a:lnSpc>
              <a:spcBef>
                <a:spcPts val="340"/>
              </a:spcBef>
            </a:pPr>
            <a:r>
              <a:rPr sz="2000" spc="-5" dirty="0">
                <a:latin typeface="Calibri"/>
                <a:cs typeface="Calibri"/>
              </a:rPr>
              <a:t>The school </a:t>
            </a:r>
            <a:r>
              <a:rPr sz="2000" spc="-15" dirty="0">
                <a:latin typeface="Calibri"/>
                <a:cs typeface="Calibri"/>
              </a:rPr>
              <a:t>endeavours to </a:t>
            </a:r>
            <a:r>
              <a:rPr sz="2000" spc="-5" dirty="0">
                <a:latin typeface="Calibri"/>
                <a:cs typeface="Calibri"/>
              </a:rPr>
              <a:t>employ </a:t>
            </a:r>
            <a:r>
              <a:rPr sz="2000" spc="-10" dirty="0">
                <a:latin typeface="Calibri"/>
                <a:cs typeface="Calibri"/>
              </a:rPr>
              <a:t>experienced </a:t>
            </a:r>
            <a:r>
              <a:rPr sz="2000" spc="-5" dirty="0">
                <a:latin typeface="Calibri"/>
                <a:cs typeface="Calibri"/>
              </a:rPr>
              <a:t>teaching </a:t>
            </a:r>
            <a:r>
              <a:rPr sz="2000" spc="-20" dirty="0">
                <a:latin typeface="Calibri"/>
                <a:cs typeface="Calibri"/>
              </a:rPr>
              <a:t>staff </a:t>
            </a:r>
            <a:r>
              <a:rPr sz="2000" dirty="0">
                <a:latin typeface="Calibri"/>
                <a:cs typeface="Calibri"/>
              </a:rPr>
              <a:t>and </a:t>
            </a:r>
            <a:r>
              <a:rPr sz="2000" spc="-5" dirty="0">
                <a:latin typeface="Calibri"/>
                <a:cs typeface="Calibri"/>
              </a:rPr>
              <a:t>classroom </a:t>
            </a:r>
            <a:r>
              <a:rPr sz="2000" spc="-10" dirty="0">
                <a:latin typeface="Calibri"/>
                <a:cs typeface="Calibri"/>
              </a:rPr>
              <a:t>assistants </a:t>
            </a:r>
            <a:r>
              <a:rPr sz="2000" spc="-5" dirty="0">
                <a:latin typeface="Calibri"/>
                <a:cs typeface="Calibri"/>
              </a:rPr>
              <a:t>in </a:t>
            </a:r>
            <a:r>
              <a:rPr sz="2000" spc="-10" dirty="0">
                <a:latin typeface="Calibri"/>
                <a:cs typeface="Calibri"/>
              </a:rPr>
              <a:t>order </a:t>
            </a:r>
            <a:r>
              <a:rPr sz="2000" spc="-20" dirty="0">
                <a:latin typeface="Calibri"/>
                <a:cs typeface="Calibri"/>
              </a:rPr>
              <a:t>to  </a:t>
            </a:r>
            <a:r>
              <a:rPr sz="2000" spc="-5" dirty="0">
                <a:latin typeface="Calibri"/>
                <a:cs typeface="Calibri"/>
              </a:rPr>
              <a:t>impart </a:t>
            </a:r>
            <a:r>
              <a:rPr sz="2000" spc="5" dirty="0">
                <a:latin typeface="Calibri"/>
                <a:cs typeface="Calibri"/>
              </a:rPr>
              <a:t>the </a:t>
            </a:r>
            <a:r>
              <a:rPr sz="2000" spc="-15" dirty="0">
                <a:latin typeface="Calibri"/>
                <a:cs typeface="Calibri"/>
              </a:rPr>
              <a:t>best </a:t>
            </a:r>
            <a:r>
              <a:rPr sz="2000" spc="-5" dirty="0">
                <a:latin typeface="Calibri"/>
                <a:cs typeface="Calibri"/>
              </a:rPr>
              <a:t>possible education </a:t>
            </a:r>
            <a:r>
              <a:rPr sz="2000" spc="-20" dirty="0">
                <a:latin typeface="Calibri"/>
                <a:cs typeface="Calibri"/>
              </a:rPr>
              <a:t>to </a:t>
            </a:r>
            <a:r>
              <a:rPr sz="2000" dirty="0">
                <a:latin typeface="Calibri"/>
                <a:cs typeface="Calibri"/>
              </a:rPr>
              <a:t>the </a:t>
            </a:r>
            <a:r>
              <a:rPr sz="2000" spc="-5" dirty="0">
                <a:latin typeface="Calibri"/>
                <a:cs typeface="Calibri"/>
              </a:rPr>
              <a:t>pupils but our </a:t>
            </a:r>
            <a:r>
              <a:rPr sz="2000" spc="-10" dirty="0">
                <a:latin typeface="Calibri"/>
                <a:cs typeface="Calibri"/>
              </a:rPr>
              <a:t>development </a:t>
            </a:r>
            <a:r>
              <a:rPr sz="2000" spc="-15" dirty="0">
                <a:latin typeface="Calibri"/>
                <a:cs typeface="Calibri"/>
              </a:rPr>
              <a:t>program for </a:t>
            </a:r>
            <a:r>
              <a:rPr sz="2000" spc="-5" dirty="0">
                <a:latin typeface="Calibri"/>
                <a:cs typeface="Calibri"/>
              </a:rPr>
              <a:t>new </a:t>
            </a:r>
            <a:r>
              <a:rPr sz="2000" spc="-10" dirty="0">
                <a:latin typeface="Calibri"/>
                <a:cs typeface="Calibri"/>
              </a:rPr>
              <a:t>teachers </a:t>
            </a:r>
            <a:r>
              <a:rPr sz="2000" spc="-5" dirty="0">
                <a:latin typeface="Calibri"/>
                <a:cs typeface="Calibri"/>
              </a:rPr>
              <a:t>is  </a:t>
            </a:r>
            <a:r>
              <a:rPr sz="2000" spc="-15" dirty="0">
                <a:latin typeface="Calibri"/>
                <a:cs typeface="Calibri"/>
              </a:rPr>
              <a:t>strong </a:t>
            </a:r>
            <a:r>
              <a:rPr sz="2000" dirty="0">
                <a:latin typeface="Calibri"/>
                <a:cs typeface="Calibri"/>
              </a:rPr>
              <a:t>and this </a:t>
            </a:r>
            <a:r>
              <a:rPr sz="2000" spc="-5" dirty="0">
                <a:latin typeface="Calibri"/>
                <a:cs typeface="Calibri"/>
              </a:rPr>
              <a:t>has been recognised </a:t>
            </a:r>
            <a:r>
              <a:rPr sz="2000" spc="-15" dirty="0">
                <a:latin typeface="Calibri"/>
                <a:cs typeface="Calibri"/>
              </a:rPr>
              <a:t>at </a:t>
            </a:r>
            <a:r>
              <a:rPr sz="2000" spc="-10" dirty="0">
                <a:latin typeface="Calibri"/>
                <a:cs typeface="Calibri"/>
              </a:rPr>
              <a:t>every </a:t>
            </a:r>
            <a:r>
              <a:rPr sz="2000" spc="-5" dirty="0">
                <a:latin typeface="Calibri"/>
                <a:cs typeface="Calibri"/>
              </a:rPr>
              <a:t>inspection. The </a:t>
            </a:r>
            <a:r>
              <a:rPr sz="2000" spc="-10" dirty="0">
                <a:latin typeface="Calibri"/>
                <a:cs typeface="Calibri"/>
              </a:rPr>
              <a:t>development </a:t>
            </a:r>
            <a:r>
              <a:rPr sz="2000" spc="-5" dirty="0">
                <a:latin typeface="Calibri"/>
                <a:cs typeface="Calibri"/>
              </a:rPr>
              <a:t>of our teaching </a:t>
            </a:r>
            <a:r>
              <a:rPr sz="2000" spc="-20" dirty="0">
                <a:latin typeface="Calibri"/>
                <a:cs typeface="Calibri"/>
              </a:rPr>
              <a:t>staff </a:t>
            </a:r>
            <a:r>
              <a:rPr sz="2000" spc="-5" dirty="0">
                <a:latin typeface="Calibri"/>
                <a:cs typeface="Calibri"/>
              </a:rPr>
              <a:t>is  ongoing throughout </a:t>
            </a:r>
            <a:r>
              <a:rPr sz="2000" dirty="0">
                <a:latin typeface="Calibri"/>
                <a:cs typeface="Calibri"/>
              </a:rPr>
              <a:t>the </a:t>
            </a:r>
            <a:r>
              <a:rPr sz="2000" spc="-10" dirty="0">
                <a:latin typeface="Calibri"/>
                <a:cs typeface="Calibri"/>
              </a:rPr>
              <a:t>years. </a:t>
            </a:r>
            <a:r>
              <a:rPr sz="2000" spc="-5" dirty="0">
                <a:latin typeface="Calibri"/>
                <a:cs typeface="Calibri"/>
              </a:rPr>
              <a:t>The quality of our teaching is monitored on </a:t>
            </a:r>
            <a:r>
              <a:rPr sz="2000" dirty="0">
                <a:latin typeface="Calibri"/>
                <a:cs typeface="Calibri"/>
              </a:rPr>
              <a:t>a </a:t>
            </a:r>
            <a:r>
              <a:rPr sz="2000" spc="-5" dirty="0">
                <a:latin typeface="Calibri"/>
                <a:cs typeface="Calibri"/>
              </a:rPr>
              <a:t>regular basis </a:t>
            </a:r>
            <a:r>
              <a:rPr sz="2000" dirty="0">
                <a:latin typeface="Calibri"/>
                <a:cs typeface="Calibri"/>
              </a:rPr>
              <a:t>and </a:t>
            </a:r>
            <a:r>
              <a:rPr sz="2000" spc="-5" dirty="0">
                <a:latin typeface="Calibri"/>
                <a:cs typeface="Calibri"/>
              </a:rPr>
              <a:t>is  evident in our high academic</a:t>
            </a:r>
            <a:r>
              <a:rPr sz="2000" dirty="0">
                <a:latin typeface="Calibri"/>
                <a:cs typeface="Calibri"/>
              </a:rPr>
              <a:t> </a:t>
            </a:r>
            <a:r>
              <a:rPr sz="2000" spc="-5" dirty="0">
                <a:latin typeface="Calibri"/>
                <a:cs typeface="Calibri"/>
              </a:rPr>
              <a:t>achievements.</a:t>
            </a:r>
            <a:endParaRPr sz="2000" dirty="0">
              <a:latin typeface="Calibri"/>
              <a:cs typeface="Calibri"/>
            </a:endParaRPr>
          </a:p>
          <a:p>
            <a:pPr marL="12700" marR="5080">
              <a:lnSpc>
                <a:spcPct val="90000"/>
              </a:lnSpc>
              <a:spcBef>
                <a:spcPts val="1000"/>
              </a:spcBef>
            </a:pPr>
            <a:r>
              <a:rPr sz="2000" spc="-5" dirty="0">
                <a:latin typeface="Calibri"/>
                <a:cs typeface="Calibri"/>
              </a:rPr>
              <a:t>The </a:t>
            </a:r>
            <a:r>
              <a:rPr sz="2000" dirty="0">
                <a:latin typeface="Calibri"/>
                <a:cs typeface="Calibri"/>
              </a:rPr>
              <a:t>curriculum </a:t>
            </a:r>
            <a:r>
              <a:rPr sz="2000" spc="-5" dirty="0">
                <a:latin typeface="Calibri"/>
                <a:cs typeface="Calibri"/>
              </a:rPr>
              <a:t>is </a:t>
            </a:r>
            <a:r>
              <a:rPr sz="2000" dirty="0">
                <a:latin typeface="Calibri"/>
                <a:cs typeface="Calibri"/>
              </a:rPr>
              <a:t>all the </a:t>
            </a:r>
            <a:r>
              <a:rPr sz="2000" spc="-5" dirty="0">
                <a:latin typeface="Calibri"/>
                <a:cs typeface="Calibri"/>
              </a:rPr>
              <a:t>planned activities </a:t>
            </a:r>
            <a:r>
              <a:rPr sz="2000" dirty="0">
                <a:latin typeface="Calibri"/>
                <a:cs typeface="Calibri"/>
              </a:rPr>
              <a:t>which </a:t>
            </a:r>
            <a:r>
              <a:rPr sz="2000" spc="-10" dirty="0">
                <a:latin typeface="Calibri"/>
                <a:cs typeface="Calibri"/>
              </a:rPr>
              <a:t>we organise </a:t>
            </a:r>
            <a:r>
              <a:rPr sz="2000" spc="-5" dirty="0">
                <a:latin typeface="Calibri"/>
                <a:cs typeface="Calibri"/>
              </a:rPr>
              <a:t>in </a:t>
            </a:r>
            <a:r>
              <a:rPr sz="2000" spc="-10" dirty="0">
                <a:latin typeface="Calibri"/>
                <a:cs typeface="Calibri"/>
              </a:rPr>
              <a:t>order </a:t>
            </a:r>
            <a:r>
              <a:rPr sz="2000" spc="-20" dirty="0">
                <a:latin typeface="Calibri"/>
                <a:cs typeface="Calibri"/>
              </a:rPr>
              <a:t>to </a:t>
            </a:r>
            <a:r>
              <a:rPr sz="2000" spc="-15" dirty="0">
                <a:latin typeface="Calibri"/>
                <a:cs typeface="Calibri"/>
              </a:rPr>
              <a:t>promote </a:t>
            </a:r>
            <a:r>
              <a:rPr sz="2000" spc="-5" dirty="0">
                <a:latin typeface="Calibri"/>
                <a:cs typeface="Calibri"/>
              </a:rPr>
              <a:t>learning </a:t>
            </a:r>
            <a:r>
              <a:rPr sz="2000" dirty="0">
                <a:latin typeface="Calibri"/>
                <a:cs typeface="Calibri"/>
              </a:rPr>
              <a:t>and  </a:t>
            </a:r>
            <a:r>
              <a:rPr sz="2000" spc="-10" dirty="0">
                <a:latin typeface="Calibri"/>
                <a:cs typeface="Calibri"/>
              </a:rPr>
              <a:t>personal growth </a:t>
            </a:r>
            <a:r>
              <a:rPr sz="2000" dirty="0">
                <a:latin typeface="Calibri"/>
                <a:cs typeface="Calibri"/>
              </a:rPr>
              <a:t>and </a:t>
            </a:r>
            <a:r>
              <a:rPr sz="2000" spc="-10" dirty="0">
                <a:latin typeface="Calibri"/>
                <a:cs typeface="Calibri"/>
              </a:rPr>
              <a:t>development. </a:t>
            </a:r>
            <a:r>
              <a:rPr sz="2000" dirty="0">
                <a:latin typeface="Calibri"/>
                <a:cs typeface="Calibri"/>
              </a:rPr>
              <a:t>It </a:t>
            </a:r>
            <a:r>
              <a:rPr sz="2000" spc="-5" dirty="0">
                <a:latin typeface="Calibri"/>
                <a:cs typeface="Calibri"/>
              </a:rPr>
              <a:t>includes not only </a:t>
            </a:r>
            <a:r>
              <a:rPr sz="2000" dirty="0">
                <a:latin typeface="Calibri"/>
                <a:cs typeface="Calibri"/>
              </a:rPr>
              <a:t>the </a:t>
            </a:r>
            <a:r>
              <a:rPr sz="2000" spc="-10" dirty="0">
                <a:latin typeface="Calibri"/>
                <a:cs typeface="Calibri"/>
              </a:rPr>
              <a:t>formal requirements </a:t>
            </a:r>
            <a:r>
              <a:rPr sz="2000" spc="-5" dirty="0">
                <a:latin typeface="Calibri"/>
                <a:cs typeface="Calibri"/>
              </a:rPr>
              <a:t>of </a:t>
            </a:r>
            <a:r>
              <a:rPr sz="2000" dirty="0">
                <a:latin typeface="Calibri"/>
                <a:cs typeface="Calibri"/>
              </a:rPr>
              <a:t>the </a:t>
            </a:r>
            <a:r>
              <a:rPr sz="2000" spc="-5" dirty="0">
                <a:latin typeface="Calibri"/>
                <a:cs typeface="Calibri"/>
              </a:rPr>
              <a:t>National  Curriculum, but also </a:t>
            </a:r>
            <a:r>
              <a:rPr sz="2000" dirty="0">
                <a:latin typeface="Calibri"/>
                <a:cs typeface="Calibri"/>
              </a:rPr>
              <a:t>the </a:t>
            </a:r>
            <a:r>
              <a:rPr sz="2000" spc="-5" dirty="0">
                <a:latin typeface="Calibri"/>
                <a:cs typeface="Calibri"/>
              </a:rPr>
              <a:t>curriculum </a:t>
            </a:r>
            <a:r>
              <a:rPr sz="2000" spc="-10" dirty="0">
                <a:latin typeface="Calibri"/>
                <a:cs typeface="Calibri"/>
              </a:rPr>
              <a:t>guarantees </a:t>
            </a:r>
            <a:r>
              <a:rPr sz="2000" spc="-15" dirty="0">
                <a:latin typeface="Calibri"/>
                <a:cs typeface="Calibri"/>
              </a:rPr>
              <a:t>we </a:t>
            </a:r>
            <a:r>
              <a:rPr sz="2000" dirty="0">
                <a:latin typeface="Calibri"/>
                <a:cs typeface="Calibri"/>
              </a:rPr>
              <a:t>as a </a:t>
            </a:r>
            <a:r>
              <a:rPr sz="2000" spc="-5" dirty="0">
                <a:latin typeface="Calibri"/>
                <a:cs typeface="Calibri"/>
              </a:rPr>
              <a:t>school </a:t>
            </a:r>
            <a:r>
              <a:rPr sz="2000" spc="-10" dirty="0">
                <a:latin typeface="Calibri"/>
                <a:cs typeface="Calibri"/>
              </a:rPr>
              <a:t>provide </a:t>
            </a:r>
            <a:r>
              <a:rPr sz="2000" dirty="0">
                <a:latin typeface="Calibri"/>
                <a:cs typeface="Calibri"/>
              </a:rPr>
              <a:t>the </a:t>
            </a:r>
            <a:r>
              <a:rPr sz="2000" spc="-5" dirty="0">
                <a:latin typeface="Calibri"/>
                <a:cs typeface="Calibri"/>
              </a:rPr>
              <a:t>learning </a:t>
            </a:r>
            <a:r>
              <a:rPr sz="2000" spc="-10" dirty="0">
                <a:latin typeface="Calibri"/>
                <a:cs typeface="Calibri"/>
              </a:rPr>
              <a:t>to develop </a:t>
            </a:r>
            <a:r>
              <a:rPr sz="2000" dirty="0">
                <a:latin typeface="Calibri"/>
                <a:cs typeface="Calibri"/>
              </a:rPr>
              <a:t>the  </a:t>
            </a:r>
            <a:r>
              <a:rPr sz="2000" spc="-5" dirty="0">
                <a:latin typeface="Calibri"/>
                <a:cs typeface="Calibri"/>
              </a:rPr>
              <a:t>independence </a:t>
            </a:r>
            <a:r>
              <a:rPr sz="2000" dirty="0">
                <a:latin typeface="Calibri"/>
                <a:cs typeface="Calibri"/>
              </a:rPr>
              <a:t>and </a:t>
            </a:r>
            <a:r>
              <a:rPr sz="2000" spc="-5" dirty="0">
                <a:latin typeface="Calibri"/>
                <a:cs typeface="Calibri"/>
              </a:rPr>
              <a:t>responsibility of </a:t>
            </a:r>
            <a:r>
              <a:rPr sz="2000" dirty="0">
                <a:latin typeface="Calibri"/>
                <a:cs typeface="Calibri"/>
              </a:rPr>
              <a:t>all </a:t>
            </a:r>
            <a:r>
              <a:rPr sz="2000" spc="-5" dirty="0">
                <a:latin typeface="Calibri"/>
                <a:cs typeface="Calibri"/>
              </a:rPr>
              <a:t>of our pupils. </a:t>
            </a:r>
            <a:r>
              <a:rPr sz="2000" spc="-30" dirty="0">
                <a:latin typeface="Calibri"/>
                <a:cs typeface="Calibri"/>
              </a:rPr>
              <a:t>We </a:t>
            </a:r>
            <a:r>
              <a:rPr sz="2000" spc="-5" dirty="0">
                <a:latin typeface="Calibri"/>
                <a:cs typeface="Calibri"/>
              </a:rPr>
              <a:t>ensure that </a:t>
            </a:r>
            <a:r>
              <a:rPr sz="2000" dirty="0">
                <a:latin typeface="Calibri"/>
                <a:cs typeface="Calibri"/>
              </a:rPr>
              <a:t>all </a:t>
            </a:r>
            <a:r>
              <a:rPr sz="2000" spc="-5" dirty="0">
                <a:latin typeface="Calibri"/>
                <a:cs typeface="Calibri"/>
              </a:rPr>
              <a:t>children </a:t>
            </a:r>
            <a:r>
              <a:rPr sz="2000" spc="-15" dirty="0">
                <a:latin typeface="Calibri"/>
                <a:cs typeface="Calibri"/>
              </a:rPr>
              <a:t>have </a:t>
            </a:r>
            <a:r>
              <a:rPr sz="2000" dirty="0">
                <a:latin typeface="Calibri"/>
                <a:cs typeface="Calibri"/>
              </a:rPr>
              <a:t>a </a:t>
            </a:r>
            <a:r>
              <a:rPr sz="2000" spc="-10" dirty="0">
                <a:latin typeface="Calibri"/>
                <a:cs typeface="Calibri"/>
              </a:rPr>
              <a:t>broad,  </a:t>
            </a:r>
            <a:r>
              <a:rPr sz="2000" spc="-5" dirty="0">
                <a:latin typeface="Calibri"/>
                <a:cs typeface="Calibri"/>
              </a:rPr>
              <a:t>balanced </a:t>
            </a:r>
            <a:r>
              <a:rPr sz="2000" dirty="0">
                <a:latin typeface="Calibri"/>
                <a:cs typeface="Calibri"/>
              </a:rPr>
              <a:t>and </a:t>
            </a:r>
            <a:r>
              <a:rPr sz="2000" spc="-15" dirty="0">
                <a:latin typeface="Calibri"/>
                <a:cs typeface="Calibri"/>
              </a:rPr>
              <a:t>relevant </a:t>
            </a:r>
            <a:r>
              <a:rPr sz="2000" spc="-5" dirty="0">
                <a:latin typeface="Calibri"/>
                <a:cs typeface="Calibri"/>
              </a:rPr>
              <a:t>education which </a:t>
            </a:r>
            <a:r>
              <a:rPr sz="2000" spc="-10" dirty="0">
                <a:latin typeface="Calibri"/>
                <a:cs typeface="Calibri"/>
              </a:rPr>
              <a:t>provides </a:t>
            </a:r>
            <a:r>
              <a:rPr sz="2000" spc="-5" dirty="0">
                <a:latin typeface="Calibri"/>
                <a:cs typeface="Calibri"/>
              </a:rPr>
              <a:t>continuity </a:t>
            </a:r>
            <a:r>
              <a:rPr sz="2000" dirty="0">
                <a:latin typeface="Calibri"/>
                <a:cs typeface="Calibri"/>
              </a:rPr>
              <a:t>and </a:t>
            </a:r>
            <a:r>
              <a:rPr sz="2000" spc="-10" dirty="0">
                <a:latin typeface="Calibri"/>
                <a:cs typeface="Calibri"/>
              </a:rPr>
              <a:t>progression </a:t>
            </a:r>
            <a:r>
              <a:rPr sz="2000" dirty="0">
                <a:latin typeface="Calibri"/>
                <a:cs typeface="Calibri"/>
              </a:rPr>
              <a:t>and </a:t>
            </a:r>
            <a:r>
              <a:rPr sz="2000" spc="-20" dirty="0">
                <a:latin typeface="Calibri"/>
                <a:cs typeface="Calibri"/>
              </a:rPr>
              <a:t>takes </a:t>
            </a:r>
            <a:r>
              <a:rPr sz="2000" spc="-5" dirty="0">
                <a:latin typeface="Calibri"/>
                <a:cs typeface="Calibri"/>
              </a:rPr>
              <a:t>individual  </a:t>
            </a:r>
            <a:r>
              <a:rPr sz="2000" spc="-10" dirty="0">
                <a:latin typeface="Calibri"/>
                <a:cs typeface="Calibri"/>
              </a:rPr>
              <a:t>differences </a:t>
            </a:r>
            <a:r>
              <a:rPr sz="2000" spc="-15" dirty="0">
                <a:latin typeface="Calibri"/>
                <a:cs typeface="Calibri"/>
              </a:rPr>
              <a:t>into </a:t>
            </a:r>
            <a:r>
              <a:rPr sz="2000" spc="-5" dirty="0">
                <a:latin typeface="Calibri"/>
                <a:cs typeface="Calibri"/>
              </a:rPr>
              <a:t>account. </a:t>
            </a:r>
            <a:r>
              <a:rPr sz="2000" spc="-35" dirty="0">
                <a:latin typeface="Calibri"/>
                <a:cs typeface="Calibri"/>
              </a:rPr>
              <a:t>We </a:t>
            </a:r>
            <a:r>
              <a:rPr sz="2000" spc="-5" dirty="0">
                <a:latin typeface="Calibri"/>
                <a:cs typeface="Calibri"/>
              </a:rPr>
              <a:t>aim </a:t>
            </a:r>
            <a:r>
              <a:rPr sz="2000" spc="-15" dirty="0">
                <a:latin typeface="Calibri"/>
                <a:cs typeface="Calibri"/>
              </a:rPr>
              <a:t>to </a:t>
            </a:r>
            <a:r>
              <a:rPr sz="2000" spc="-5" dirty="0">
                <a:latin typeface="Calibri"/>
                <a:cs typeface="Calibri"/>
              </a:rPr>
              <a:t>teach </a:t>
            </a:r>
            <a:r>
              <a:rPr sz="2000" dirty="0">
                <a:latin typeface="Calibri"/>
                <a:cs typeface="Calibri"/>
              </a:rPr>
              <a:t>our </a:t>
            </a:r>
            <a:r>
              <a:rPr sz="2000" spc="-5" dirty="0">
                <a:latin typeface="Calibri"/>
                <a:cs typeface="Calibri"/>
              </a:rPr>
              <a:t>pupils how </a:t>
            </a:r>
            <a:r>
              <a:rPr sz="2000" spc="-15" dirty="0">
                <a:latin typeface="Calibri"/>
                <a:cs typeface="Calibri"/>
              </a:rPr>
              <a:t>to grow into </a:t>
            </a:r>
            <a:r>
              <a:rPr sz="2000" spc="-10" dirty="0">
                <a:latin typeface="Calibri"/>
                <a:cs typeface="Calibri"/>
              </a:rPr>
              <a:t>positive, </a:t>
            </a:r>
            <a:r>
              <a:rPr sz="2000" spc="-5" dirty="0">
                <a:latin typeface="Calibri"/>
                <a:cs typeface="Calibri"/>
              </a:rPr>
              <a:t>responsible </a:t>
            </a:r>
            <a:r>
              <a:rPr sz="2000" dirty="0">
                <a:latin typeface="Calibri"/>
                <a:cs typeface="Calibri"/>
              </a:rPr>
              <a:t>people,  who can </a:t>
            </a:r>
            <a:r>
              <a:rPr sz="2000" spc="-10" dirty="0">
                <a:latin typeface="Calibri"/>
                <a:cs typeface="Calibri"/>
              </a:rPr>
              <a:t>work </a:t>
            </a:r>
            <a:r>
              <a:rPr sz="2000" dirty="0">
                <a:latin typeface="Calibri"/>
                <a:cs typeface="Calibri"/>
              </a:rPr>
              <a:t>and </a:t>
            </a:r>
            <a:r>
              <a:rPr sz="2000" spc="-15" dirty="0">
                <a:latin typeface="Calibri"/>
                <a:cs typeface="Calibri"/>
              </a:rPr>
              <a:t>co-operate </a:t>
            </a:r>
            <a:r>
              <a:rPr sz="2000" spc="-10" dirty="0">
                <a:latin typeface="Calibri"/>
                <a:cs typeface="Calibri"/>
              </a:rPr>
              <a:t>with others </a:t>
            </a:r>
            <a:r>
              <a:rPr sz="2000" dirty="0">
                <a:latin typeface="Calibri"/>
                <a:cs typeface="Calibri"/>
              </a:rPr>
              <a:t>while </a:t>
            </a:r>
            <a:r>
              <a:rPr sz="2000" spc="-5" dirty="0">
                <a:latin typeface="Calibri"/>
                <a:cs typeface="Calibri"/>
              </a:rPr>
              <a:t>developing knowledge </a:t>
            </a:r>
            <a:r>
              <a:rPr sz="2000" dirty="0">
                <a:latin typeface="Calibri"/>
                <a:cs typeface="Calibri"/>
              </a:rPr>
              <a:t>and </a:t>
            </a:r>
            <a:r>
              <a:rPr sz="2000" spc="-5" dirty="0">
                <a:latin typeface="Calibri"/>
                <a:cs typeface="Calibri"/>
              </a:rPr>
              <a:t>skills, so that </a:t>
            </a:r>
            <a:r>
              <a:rPr sz="2000" dirty="0">
                <a:latin typeface="Calibri"/>
                <a:cs typeface="Calibri"/>
              </a:rPr>
              <a:t>they  </a:t>
            </a:r>
            <a:r>
              <a:rPr sz="2000" spc="-5" dirty="0">
                <a:latin typeface="Calibri"/>
                <a:cs typeface="Calibri"/>
              </a:rPr>
              <a:t>achieve </a:t>
            </a:r>
            <a:r>
              <a:rPr sz="2000" dirty="0">
                <a:latin typeface="Calibri"/>
                <a:cs typeface="Calibri"/>
              </a:rPr>
              <a:t>their </a:t>
            </a:r>
            <a:r>
              <a:rPr sz="2000" spc="-5" dirty="0">
                <a:latin typeface="Calibri"/>
                <a:cs typeface="Calibri"/>
              </a:rPr>
              <a:t>full</a:t>
            </a:r>
            <a:r>
              <a:rPr sz="2000" spc="15" dirty="0">
                <a:latin typeface="Calibri"/>
                <a:cs typeface="Calibri"/>
              </a:rPr>
              <a:t> </a:t>
            </a:r>
            <a:r>
              <a:rPr sz="2000" spc="-5" dirty="0">
                <a:latin typeface="Calibri"/>
                <a:cs typeface="Calibri"/>
              </a:rPr>
              <a:t>potential.</a:t>
            </a:r>
            <a:endParaRPr sz="2000" dirty="0">
              <a:latin typeface="Calibri"/>
              <a:cs typeface="Calibri"/>
            </a:endParaRPr>
          </a:p>
        </p:txBody>
      </p:sp>
      <p:sp>
        <p:nvSpPr>
          <p:cNvPr id="4" name="object 4"/>
          <p:cNvSpPr/>
          <p:nvPr/>
        </p:nvSpPr>
        <p:spPr>
          <a:xfrm>
            <a:off x="575036" y="4946353"/>
            <a:ext cx="2663952" cy="188671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430" rIns="0" bIns="0" rtlCol="0">
            <a:spAutoFit/>
          </a:bodyPr>
          <a:lstStyle/>
          <a:p>
            <a:pPr marL="12700">
              <a:lnSpc>
                <a:spcPct val="100000"/>
              </a:lnSpc>
              <a:spcBef>
                <a:spcPts val="90"/>
              </a:spcBef>
            </a:pPr>
            <a:r>
              <a:rPr spc="-65" dirty="0"/>
              <a:t>Staff </a:t>
            </a:r>
            <a:r>
              <a:rPr spc="-60" dirty="0"/>
              <a:t>&amp;</a:t>
            </a:r>
            <a:r>
              <a:rPr spc="10" dirty="0"/>
              <a:t> </a:t>
            </a:r>
            <a:r>
              <a:rPr spc="-30" dirty="0"/>
              <a:t>Curriculum</a:t>
            </a:r>
          </a:p>
        </p:txBody>
      </p:sp>
      <p:sp>
        <p:nvSpPr>
          <p:cNvPr id="3" name="object 3"/>
          <p:cNvSpPr txBox="1"/>
          <p:nvPr/>
        </p:nvSpPr>
        <p:spPr>
          <a:xfrm>
            <a:off x="914400" y="1310138"/>
            <a:ext cx="8672660" cy="1304844"/>
          </a:xfrm>
          <a:prstGeom prst="rect">
            <a:avLst/>
          </a:prstGeom>
        </p:spPr>
        <p:txBody>
          <a:bodyPr vert="horz" wrap="square" lIns="0" tIns="47625" rIns="0" bIns="0" rtlCol="0">
            <a:spAutoFit/>
          </a:bodyPr>
          <a:lstStyle/>
          <a:p>
            <a:pPr marL="12700" marR="302260">
              <a:lnSpc>
                <a:spcPts val="2160"/>
              </a:lnSpc>
              <a:spcBef>
                <a:spcPts val="375"/>
              </a:spcBef>
            </a:pPr>
            <a:r>
              <a:rPr sz="2000" spc="-15" dirty="0">
                <a:latin typeface="Calibri"/>
                <a:cs typeface="Calibri"/>
              </a:rPr>
              <a:t>Paradise </a:t>
            </a:r>
            <a:r>
              <a:rPr sz="2000" dirty="0">
                <a:latin typeface="Calibri"/>
                <a:cs typeface="Calibri"/>
              </a:rPr>
              <a:t>will </a:t>
            </a:r>
            <a:r>
              <a:rPr sz="2000" spc="-10" dirty="0">
                <a:latin typeface="Calibri"/>
                <a:cs typeface="Calibri"/>
              </a:rPr>
              <a:t>develop </a:t>
            </a:r>
            <a:r>
              <a:rPr sz="2000" dirty="0">
                <a:latin typeface="Calibri"/>
                <a:cs typeface="Calibri"/>
              </a:rPr>
              <a:t>the </a:t>
            </a:r>
            <a:r>
              <a:rPr sz="2000" spc="-5" dirty="0">
                <a:latin typeface="Calibri"/>
                <a:cs typeface="Calibri"/>
              </a:rPr>
              <a:t>children </a:t>
            </a:r>
            <a:r>
              <a:rPr sz="2000" spc="-20" dirty="0">
                <a:latin typeface="Calibri"/>
                <a:cs typeface="Calibri"/>
              </a:rPr>
              <a:t>spiritually, </a:t>
            </a:r>
            <a:r>
              <a:rPr sz="2000" spc="-25" dirty="0">
                <a:latin typeface="Calibri"/>
                <a:cs typeface="Calibri"/>
              </a:rPr>
              <a:t>morally, </a:t>
            </a:r>
            <a:r>
              <a:rPr sz="2000" spc="-5" dirty="0">
                <a:latin typeface="Calibri"/>
                <a:cs typeface="Calibri"/>
              </a:rPr>
              <a:t>socially </a:t>
            </a:r>
            <a:r>
              <a:rPr sz="2000" dirty="0">
                <a:latin typeface="Calibri"/>
                <a:cs typeface="Calibri"/>
              </a:rPr>
              <a:t>and </a:t>
            </a:r>
            <a:r>
              <a:rPr sz="2000" spc="-5" dirty="0">
                <a:latin typeface="Calibri"/>
                <a:cs typeface="Calibri"/>
              </a:rPr>
              <a:t>culturally </a:t>
            </a:r>
            <a:r>
              <a:rPr sz="2000" dirty="0">
                <a:latin typeface="Calibri"/>
                <a:cs typeface="Calibri"/>
              </a:rPr>
              <a:t>and </a:t>
            </a:r>
            <a:r>
              <a:rPr sz="2000" spc="-10" dirty="0">
                <a:latin typeface="Calibri"/>
                <a:cs typeface="Calibri"/>
              </a:rPr>
              <a:t>encourage </a:t>
            </a:r>
            <a:r>
              <a:rPr sz="2000" spc="-5" dirty="0">
                <a:latin typeface="Calibri"/>
                <a:cs typeface="Calibri"/>
              </a:rPr>
              <a:t>our  children </a:t>
            </a:r>
            <a:r>
              <a:rPr sz="2000" spc="-20" dirty="0">
                <a:latin typeface="Calibri"/>
                <a:cs typeface="Calibri"/>
              </a:rPr>
              <a:t>to </a:t>
            </a:r>
            <a:r>
              <a:rPr sz="2000" spc="-10" dirty="0">
                <a:latin typeface="Calibri"/>
                <a:cs typeface="Calibri"/>
              </a:rPr>
              <a:t>implement </a:t>
            </a:r>
            <a:r>
              <a:rPr sz="2000" dirty="0">
                <a:latin typeface="Calibri"/>
                <a:cs typeface="Calibri"/>
              </a:rPr>
              <a:t>these </a:t>
            </a:r>
            <a:r>
              <a:rPr sz="2000" spc="-5" dirty="0">
                <a:latin typeface="Calibri"/>
                <a:cs typeface="Calibri"/>
              </a:rPr>
              <a:t>values in </a:t>
            </a:r>
            <a:r>
              <a:rPr sz="2000" dirty="0">
                <a:latin typeface="Calibri"/>
                <a:cs typeface="Calibri"/>
              </a:rPr>
              <a:t>their </a:t>
            </a:r>
            <a:r>
              <a:rPr sz="2000" spc="-5" dirty="0">
                <a:latin typeface="Calibri"/>
                <a:cs typeface="Calibri"/>
              </a:rPr>
              <a:t>daily</a:t>
            </a:r>
            <a:r>
              <a:rPr sz="2000" spc="60" dirty="0">
                <a:latin typeface="Calibri"/>
                <a:cs typeface="Calibri"/>
              </a:rPr>
              <a:t> </a:t>
            </a:r>
            <a:r>
              <a:rPr sz="2000" spc="-10" dirty="0">
                <a:latin typeface="Calibri"/>
                <a:cs typeface="Calibri"/>
              </a:rPr>
              <a:t>lives.</a:t>
            </a:r>
            <a:endParaRPr sz="2000" dirty="0">
              <a:latin typeface="Calibri"/>
              <a:cs typeface="Calibri"/>
            </a:endParaRPr>
          </a:p>
          <a:p>
            <a:pPr marL="12700" marR="5080">
              <a:lnSpc>
                <a:spcPts val="2160"/>
              </a:lnSpc>
              <a:spcBef>
                <a:spcPts val="994"/>
              </a:spcBef>
            </a:pPr>
            <a:r>
              <a:rPr sz="2000" spc="-5" dirty="0">
                <a:latin typeface="Calibri"/>
                <a:cs typeface="Calibri"/>
              </a:rPr>
              <a:t>The </a:t>
            </a:r>
            <a:r>
              <a:rPr sz="2000" dirty="0">
                <a:latin typeface="Calibri"/>
                <a:cs typeface="Calibri"/>
              </a:rPr>
              <a:t>curriculum </a:t>
            </a:r>
            <a:r>
              <a:rPr sz="2000" spc="-5" dirty="0">
                <a:latin typeface="Calibri"/>
                <a:cs typeface="Calibri"/>
              </a:rPr>
              <a:t>is designed </a:t>
            </a:r>
            <a:r>
              <a:rPr sz="2000" spc="-15" dirty="0">
                <a:latin typeface="Calibri"/>
                <a:cs typeface="Calibri"/>
              </a:rPr>
              <a:t>to </a:t>
            </a:r>
            <a:r>
              <a:rPr sz="2000" spc="-5" dirty="0">
                <a:latin typeface="Calibri"/>
                <a:cs typeface="Calibri"/>
              </a:rPr>
              <a:t>fulfil our vision </a:t>
            </a:r>
            <a:r>
              <a:rPr sz="2000" dirty="0">
                <a:latin typeface="Calibri"/>
                <a:cs typeface="Calibri"/>
              </a:rPr>
              <a:t>and </a:t>
            </a:r>
            <a:r>
              <a:rPr sz="2000" spc="-5" dirty="0">
                <a:latin typeface="Calibri"/>
                <a:cs typeface="Calibri"/>
              </a:rPr>
              <a:t>ethos; </a:t>
            </a:r>
            <a:r>
              <a:rPr sz="2000" spc="-10" dirty="0">
                <a:latin typeface="Calibri"/>
                <a:cs typeface="Calibri"/>
              </a:rPr>
              <a:t>to produce </a:t>
            </a:r>
            <a:r>
              <a:rPr sz="2000" spc="-5" dirty="0">
                <a:latin typeface="Calibri"/>
                <a:cs typeface="Calibri"/>
              </a:rPr>
              <a:t>children with </a:t>
            </a:r>
            <a:r>
              <a:rPr sz="2000" spc="5" dirty="0">
                <a:latin typeface="Calibri"/>
                <a:cs typeface="Calibri"/>
              </a:rPr>
              <a:t>the </a:t>
            </a:r>
            <a:r>
              <a:rPr sz="2000" spc="-5" dirty="0">
                <a:latin typeface="Calibri"/>
                <a:cs typeface="Calibri"/>
              </a:rPr>
              <a:t>confidence,  skills </a:t>
            </a:r>
            <a:r>
              <a:rPr sz="2000" dirty="0">
                <a:latin typeface="Calibri"/>
                <a:cs typeface="Calibri"/>
              </a:rPr>
              <a:t>and </a:t>
            </a:r>
            <a:r>
              <a:rPr sz="2000" spc="-5" dirty="0">
                <a:latin typeface="Calibri"/>
                <a:cs typeface="Calibri"/>
              </a:rPr>
              <a:t>knowledge </a:t>
            </a:r>
            <a:r>
              <a:rPr sz="2000" spc="-15" dirty="0">
                <a:latin typeface="Calibri"/>
                <a:cs typeface="Calibri"/>
              </a:rPr>
              <a:t>to </a:t>
            </a:r>
            <a:r>
              <a:rPr sz="2000" spc="-5" dirty="0">
                <a:latin typeface="Calibri"/>
                <a:cs typeface="Calibri"/>
              </a:rPr>
              <a:t>be </a:t>
            </a:r>
            <a:r>
              <a:rPr sz="2000" spc="-10" dirty="0">
                <a:latin typeface="Calibri"/>
                <a:cs typeface="Calibri"/>
              </a:rPr>
              <a:t>prepared </a:t>
            </a:r>
            <a:r>
              <a:rPr sz="2000" spc="-20" dirty="0">
                <a:latin typeface="Calibri"/>
                <a:cs typeface="Calibri"/>
              </a:rPr>
              <a:t>for </a:t>
            </a:r>
            <a:r>
              <a:rPr sz="2000" spc="-15" dirty="0">
                <a:latin typeface="Calibri"/>
                <a:cs typeface="Calibri"/>
              </a:rPr>
              <a:t>life </a:t>
            </a:r>
            <a:r>
              <a:rPr sz="2000" spc="-5" dirty="0">
                <a:latin typeface="Calibri"/>
                <a:cs typeface="Calibri"/>
              </a:rPr>
              <a:t>in 21st Century</a:t>
            </a:r>
            <a:r>
              <a:rPr sz="2000" spc="45" dirty="0">
                <a:latin typeface="Calibri"/>
                <a:cs typeface="Calibri"/>
              </a:rPr>
              <a:t> </a:t>
            </a:r>
            <a:r>
              <a:rPr sz="2000" spc="-5" dirty="0">
                <a:latin typeface="Calibri"/>
                <a:cs typeface="Calibri"/>
              </a:rPr>
              <a:t>Britain.</a:t>
            </a:r>
            <a:endParaRPr sz="2000" dirty="0">
              <a:latin typeface="Calibri"/>
              <a:cs typeface="Calibri"/>
            </a:endParaRPr>
          </a:p>
        </p:txBody>
      </p:sp>
      <p:sp>
        <p:nvSpPr>
          <p:cNvPr id="4" name="object 4"/>
          <p:cNvSpPr/>
          <p:nvPr/>
        </p:nvSpPr>
        <p:spPr>
          <a:xfrm>
            <a:off x="8868282" y="2893091"/>
            <a:ext cx="1694687" cy="169468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564386" y="2895600"/>
            <a:ext cx="1694688" cy="169468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247259" y="2895600"/>
            <a:ext cx="1694688" cy="1694688"/>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025398" y="5214573"/>
            <a:ext cx="7842884" cy="1122680"/>
          </a:xfrm>
          <a:prstGeom prst="rect">
            <a:avLst/>
          </a:prstGeom>
        </p:spPr>
        <p:txBody>
          <a:bodyPr vert="horz" wrap="square" lIns="0" tIns="12700" rIns="0" bIns="0" rtlCol="0">
            <a:spAutoFit/>
          </a:bodyPr>
          <a:lstStyle/>
          <a:p>
            <a:pPr marL="90805" marR="257810">
              <a:lnSpc>
                <a:spcPct val="100000"/>
              </a:lnSpc>
              <a:spcBef>
                <a:spcPts val="100"/>
              </a:spcBef>
            </a:pPr>
            <a:r>
              <a:rPr sz="1800" spc="-5" dirty="0">
                <a:solidFill>
                  <a:schemeClr val="accent1">
                    <a:lumMod val="50000"/>
                  </a:schemeClr>
                </a:solidFill>
                <a:latin typeface="Calibri"/>
                <a:cs typeface="Calibri"/>
              </a:rPr>
              <a:t>General subjects </a:t>
            </a:r>
            <a:r>
              <a:rPr sz="1800" spc="-15" dirty="0">
                <a:solidFill>
                  <a:schemeClr val="accent1">
                    <a:lumMod val="50000"/>
                  </a:schemeClr>
                </a:solidFill>
                <a:latin typeface="Calibri"/>
                <a:cs typeface="Calibri"/>
              </a:rPr>
              <a:t>offered </a:t>
            </a:r>
            <a:r>
              <a:rPr sz="1800" spc="-5" dirty="0">
                <a:solidFill>
                  <a:schemeClr val="accent1">
                    <a:lumMod val="50000"/>
                  </a:schemeClr>
                </a:solidFill>
                <a:latin typeface="Calibri"/>
                <a:cs typeface="Calibri"/>
              </a:rPr>
              <a:t>include </a:t>
            </a:r>
            <a:r>
              <a:rPr sz="1800" spc="-25" dirty="0">
                <a:solidFill>
                  <a:schemeClr val="accent1">
                    <a:lumMod val="50000"/>
                  </a:schemeClr>
                </a:solidFill>
                <a:latin typeface="Calibri"/>
                <a:cs typeface="Calibri"/>
              </a:rPr>
              <a:t>Literacy, </a:t>
            </a:r>
            <a:r>
              <a:rPr sz="1800" spc="-20" dirty="0">
                <a:solidFill>
                  <a:schemeClr val="accent1">
                    <a:lumMod val="50000"/>
                  </a:schemeClr>
                </a:solidFill>
                <a:latin typeface="Calibri"/>
                <a:cs typeface="Calibri"/>
              </a:rPr>
              <a:t>Numeracy, </a:t>
            </a:r>
            <a:r>
              <a:rPr sz="1800" spc="-5" dirty="0">
                <a:solidFill>
                  <a:schemeClr val="accent1">
                    <a:lumMod val="50000"/>
                  </a:schemeClr>
                </a:solidFill>
                <a:latin typeface="Calibri"/>
                <a:cs typeface="Calibri"/>
              </a:rPr>
              <a:t>Science, Design </a:t>
            </a:r>
            <a:r>
              <a:rPr sz="1800" spc="-30" dirty="0">
                <a:solidFill>
                  <a:schemeClr val="accent1">
                    <a:lumMod val="50000"/>
                  </a:schemeClr>
                </a:solidFill>
                <a:latin typeface="Calibri"/>
                <a:cs typeface="Calibri"/>
              </a:rPr>
              <a:t>Technology,  </a:t>
            </a:r>
            <a:r>
              <a:rPr sz="1800" spc="-10" dirty="0">
                <a:solidFill>
                  <a:schemeClr val="accent1">
                    <a:lumMod val="50000"/>
                  </a:schemeClr>
                </a:solidFill>
                <a:latin typeface="Calibri"/>
                <a:cs typeface="Calibri"/>
              </a:rPr>
              <a:t>Information </a:t>
            </a:r>
            <a:r>
              <a:rPr sz="1800" spc="-30" dirty="0">
                <a:solidFill>
                  <a:schemeClr val="accent1">
                    <a:lumMod val="50000"/>
                  </a:schemeClr>
                </a:solidFill>
                <a:latin typeface="Calibri"/>
                <a:cs typeface="Calibri"/>
              </a:rPr>
              <a:t>Technology, </a:t>
            </a:r>
            <a:r>
              <a:rPr sz="1800" spc="-10" dirty="0">
                <a:solidFill>
                  <a:schemeClr val="accent1">
                    <a:lumMod val="50000"/>
                  </a:schemeClr>
                </a:solidFill>
                <a:latin typeface="Calibri"/>
                <a:cs typeface="Calibri"/>
              </a:rPr>
              <a:t>Physical Education </a:t>
            </a:r>
            <a:r>
              <a:rPr sz="1800" dirty="0">
                <a:solidFill>
                  <a:schemeClr val="accent1">
                    <a:lumMod val="50000"/>
                  </a:schemeClr>
                </a:solidFill>
                <a:latin typeface="Calibri"/>
                <a:cs typeface="Calibri"/>
              </a:rPr>
              <a:t>and </a:t>
            </a:r>
            <a:r>
              <a:rPr sz="1800" spc="-5" dirty="0">
                <a:solidFill>
                  <a:schemeClr val="accent1">
                    <a:lumMod val="50000"/>
                  </a:schemeClr>
                </a:solidFill>
                <a:latin typeface="Calibri"/>
                <a:cs typeface="Calibri"/>
              </a:rPr>
              <a:t>Art/Crafts. </a:t>
            </a:r>
            <a:r>
              <a:rPr sz="1800" spc="-35" dirty="0">
                <a:solidFill>
                  <a:schemeClr val="accent1">
                    <a:lumMod val="50000"/>
                  </a:schemeClr>
                </a:solidFill>
                <a:latin typeface="Calibri"/>
                <a:cs typeface="Calibri"/>
              </a:rPr>
              <a:t>We </a:t>
            </a:r>
            <a:r>
              <a:rPr sz="1800" dirty="0">
                <a:solidFill>
                  <a:schemeClr val="accent1">
                    <a:lumMod val="50000"/>
                  </a:schemeClr>
                </a:solidFill>
                <a:latin typeface="Calibri"/>
                <a:cs typeface="Calibri"/>
              </a:rPr>
              <a:t>also </a:t>
            </a:r>
            <a:r>
              <a:rPr sz="1800" spc="-15" dirty="0">
                <a:solidFill>
                  <a:schemeClr val="accent1">
                    <a:lumMod val="50000"/>
                  </a:schemeClr>
                </a:solidFill>
                <a:latin typeface="Calibri"/>
                <a:cs typeface="Calibri"/>
              </a:rPr>
              <a:t>offer </a:t>
            </a:r>
            <a:r>
              <a:rPr sz="1800" spc="-10" dirty="0">
                <a:solidFill>
                  <a:schemeClr val="accent1">
                    <a:lumMod val="50000"/>
                  </a:schemeClr>
                </a:solidFill>
                <a:latin typeface="Calibri"/>
                <a:cs typeface="Calibri"/>
              </a:rPr>
              <a:t>Arabic  </a:t>
            </a:r>
            <a:r>
              <a:rPr sz="1800" spc="-5" dirty="0">
                <a:solidFill>
                  <a:schemeClr val="accent1">
                    <a:lumMod val="50000"/>
                  </a:schemeClr>
                </a:solidFill>
                <a:latin typeface="Calibri"/>
                <a:cs typeface="Calibri"/>
              </a:rPr>
              <a:t>language </a:t>
            </a:r>
            <a:r>
              <a:rPr sz="1800" dirty="0">
                <a:solidFill>
                  <a:schemeClr val="accent1">
                    <a:lumMod val="50000"/>
                  </a:schemeClr>
                </a:solidFill>
                <a:latin typeface="Calibri"/>
                <a:cs typeface="Calibri"/>
              </a:rPr>
              <a:t>and </a:t>
            </a:r>
            <a:r>
              <a:rPr sz="1800" spc="-5" dirty="0">
                <a:solidFill>
                  <a:schemeClr val="accent1">
                    <a:lumMod val="50000"/>
                  </a:schemeClr>
                </a:solidFill>
                <a:latin typeface="Calibri"/>
                <a:cs typeface="Calibri"/>
              </a:rPr>
              <a:t>Religious </a:t>
            </a:r>
            <a:r>
              <a:rPr sz="1800" spc="-10" dirty="0">
                <a:solidFill>
                  <a:schemeClr val="accent1">
                    <a:lumMod val="50000"/>
                  </a:schemeClr>
                </a:solidFill>
                <a:latin typeface="Calibri"/>
                <a:cs typeface="Calibri"/>
              </a:rPr>
              <a:t>Education </a:t>
            </a:r>
            <a:r>
              <a:rPr sz="1800" dirty="0">
                <a:solidFill>
                  <a:schemeClr val="accent1">
                    <a:lumMod val="50000"/>
                  </a:schemeClr>
                </a:solidFill>
                <a:latin typeface="Calibri"/>
                <a:cs typeface="Calibri"/>
              </a:rPr>
              <a:t>and </a:t>
            </a:r>
            <a:r>
              <a:rPr sz="1800" spc="-5" dirty="0">
                <a:solidFill>
                  <a:schemeClr val="accent1">
                    <a:lumMod val="50000"/>
                  </a:schemeClr>
                </a:solidFill>
                <a:latin typeface="Calibri"/>
                <a:cs typeface="Calibri"/>
              </a:rPr>
              <a:t>throughout </a:t>
            </a:r>
            <a:r>
              <a:rPr sz="1800" spc="-15" dirty="0">
                <a:solidFill>
                  <a:schemeClr val="accent1">
                    <a:lumMod val="50000"/>
                  </a:schemeClr>
                </a:solidFill>
                <a:latin typeface="Calibri"/>
                <a:cs typeface="Calibri"/>
              </a:rPr>
              <a:t>integrate </a:t>
            </a:r>
            <a:r>
              <a:rPr sz="1800" spc="-5" dirty="0">
                <a:solidFill>
                  <a:schemeClr val="accent1">
                    <a:lumMod val="50000"/>
                  </a:schemeClr>
                </a:solidFill>
                <a:latin typeface="Calibri"/>
                <a:cs typeface="Calibri"/>
              </a:rPr>
              <a:t>SMSCD </a:t>
            </a:r>
            <a:r>
              <a:rPr sz="1800" spc="-10" dirty="0">
                <a:solidFill>
                  <a:schemeClr val="accent1">
                    <a:lumMod val="50000"/>
                  </a:schemeClr>
                </a:solidFill>
                <a:latin typeface="Calibri"/>
                <a:cs typeface="Calibri"/>
              </a:rPr>
              <a:t>(spiritual,  moral, </a:t>
            </a:r>
            <a:r>
              <a:rPr sz="1800" spc="-5" dirty="0">
                <a:solidFill>
                  <a:schemeClr val="accent1">
                    <a:lumMod val="50000"/>
                  </a:schemeClr>
                </a:solidFill>
                <a:latin typeface="Calibri"/>
                <a:cs typeface="Calibri"/>
              </a:rPr>
              <a:t>social </a:t>
            </a:r>
            <a:r>
              <a:rPr sz="1800" dirty="0">
                <a:solidFill>
                  <a:schemeClr val="accent1">
                    <a:lumMod val="50000"/>
                  </a:schemeClr>
                </a:solidFill>
                <a:latin typeface="Calibri"/>
                <a:cs typeface="Calibri"/>
              </a:rPr>
              <a:t>and </a:t>
            </a:r>
            <a:r>
              <a:rPr sz="1800" spc="-10" dirty="0">
                <a:solidFill>
                  <a:schemeClr val="accent1">
                    <a:lumMod val="50000"/>
                  </a:schemeClr>
                </a:solidFill>
                <a:latin typeface="Calibri"/>
                <a:cs typeface="Calibri"/>
              </a:rPr>
              <a:t>cultural </a:t>
            </a:r>
            <a:r>
              <a:rPr sz="1800" spc="-5" dirty="0">
                <a:solidFill>
                  <a:schemeClr val="accent1">
                    <a:lumMod val="50000"/>
                  </a:schemeClr>
                </a:solidFill>
                <a:latin typeface="Calibri"/>
                <a:cs typeface="Calibri"/>
              </a:rPr>
              <a:t>development). </a:t>
            </a:r>
            <a:r>
              <a:rPr sz="1800" dirty="0">
                <a:solidFill>
                  <a:schemeClr val="accent1">
                    <a:lumMod val="50000"/>
                  </a:schemeClr>
                </a:solidFill>
                <a:latin typeface="Calibri"/>
                <a:cs typeface="Calibri"/>
              </a:rPr>
              <a:t>Music </a:t>
            </a:r>
            <a:r>
              <a:rPr sz="1800" spc="-5" dirty="0">
                <a:solidFill>
                  <a:schemeClr val="accent1">
                    <a:lumMod val="50000"/>
                  </a:schemeClr>
                </a:solidFill>
                <a:latin typeface="Calibri"/>
                <a:cs typeface="Calibri"/>
              </a:rPr>
              <a:t>is </a:t>
            </a:r>
            <a:r>
              <a:rPr sz="1800" dirty="0">
                <a:solidFill>
                  <a:schemeClr val="accent1">
                    <a:lumMod val="50000"/>
                  </a:schemeClr>
                </a:solidFill>
                <a:latin typeface="Calibri"/>
                <a:cs typeface="Calibri"/>
              </a:rPr>
              <a:t>also </a:t>
            </a:r>
            <a:r>
              <a:rPr sz="1800" spc="-5" dirty="0">
                <a:solidFill>
                  <a:schemeClr val="accent1">
                    <a:lumMod val="50000"/>
                  </a:schemeClr>
                </a:solidFill>
                <a:latin typeface="Calibri"/>
                <a:cs typeface="Calibri"/>
              </a:rPr>
              <a:t>taught through</a:t>
            </a:r>
            <a:r>
              <a:rPr sz="1800" spc="45" dirty="0">
                <a:solidFill>
                  <a:schemeClr val="accent1">
                    <a:lumMod val="50000"/>
                  </a:schemeClr>
                </a:solidFill>
                <a:latin typeface="Calibri"/>
                <a:cs typeface="Calibri"/>
              </a:rPr>
              <a:t> </a:t>
            </a:r>
            <a:r>
              <a:rPr sz="1800" dirty="0">
                <a:solidFill>
                  <a:schemeClr val="accent1">
                    <a:lumMod val="50000"/>
                  </a:schemeClr>
                </a:solidFill>
                <a:latin typeface="Calibri"/>
                <a:cs typeface="Calibri"/>
              </a:rPr>
              <a:t>nasheed</a:t>
            </a:r>
            <a:r>
              <a:rPr sz="1800" dirty="0">
                <a:solidFill>
                  <a:srgbClr val="C00000"/>
                </a:solidFill>
                <a:latin typeface="Calibri"/>
                <a:cs typeface="Calibri"/>
              </a:rPr>
              <a:t>.</a:t>
            </a:r>
            <a:endParaRPr sz="1800" dirty="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084" y="65278"/>
            <a:ext cx="1639570" cy="695325"/>
          </a:xfrm>
          <a:prstGeom prst="rect">
            <a:avLst/>
          </a:prstGeom>
        </p:spPr>
        <p:txBody>
          <a:bodyPr vert="horz" wrap="square" lIns="0" tIns="11430" rIns="0" bIns="0" rtlCol="0">
            <a:spAutoFit/>
          </a:bodyPr>
          <a:lstStyle/>
          <a:p>
            <a:pPr marL="12700">
              <a:lnSpc>
                <a:spcPct val="100000"/>
              </a:lnSpc>
              <a:spcBef>
                <a:spcPts val="90"/>
              </a:spcBef>
            </a:pPr>
            <a:r>
              <a:rPr spc="-35" dirty="0"/>
              <a:t>SMSCD</a:t>
            </a:r>
          </a:p>
        </p:txBody>
      </p:sp>
      <p:sp>
        <p:nvSpPr>
          <p:cNvPr id="3" name="object 3"/>
          <p:cNvSpPr/>
          <p:nvPr/>
        </p:nvSpPr>
        <p:spPr>
          <a:xfrm>
            <a:off x="7770954" y="1386335"/>
            <a:ext cx="1694687" cy="16946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233916" y="1437131"/>
            <a:ext cx="1713230" cy="1713230"/>
          </a:xfrm>
          <a:custGeom>
            <a:avLst/>
            <a:gdLst/>
            <a:ahLst/>
            <a:cxnLst/>
            <a:rect l="l" t="t" r="r" b="b"/>
            <a:pathLst>
              <a:path w="1713229" h="1713230">
                <a:moveTo>
                  <a:pt x="1709927" y="0"/>
                </a:moveTo>
                <a:lnTo>
                  <a:pt x="1524" y="0"/>
                </a:lnTo>
                <a:lnTo>
                  <a:pt x="0" y="1524"/>
                </a:lnTo>
                <a:lnTo>
                  <a:pt x="0" y="1711452"/>
                </a:lnTo>
                <a:lnTo>
                  <a:pt x="1524" y="1712976"/>
                </a:lnTo>
                <a:lnTo>
                  <a:pt x="1709927" y="1712976"/>
                </a:lnTo>
                <a:lnTo>
                  <a:pt x="1712976" y="1711452"/>
                </a:lnTo>
                <a:lnTo>
                  <a:pt x="1712976" y="1708404"/>
                </a:lnTo>
                <a:lnTo>
                  <a:pt x="9143" y="1708404"/>
                </a:lnTo>
                <a:lnTo>
                  <a:pt x="4572" y="1703832"/>
                </a:lnTo>
                <a:lnTo>
                  <a:pt x="9143" y="1703832"/>
                </a:lnTo>
                <a:lnTo>
                  <a:pt x="9143" y="9144"/>
                </a:lnTo>
                <a:lnTo>
                  <a:pt x="4572" y="9144"/>
                </a:lnTo>
                <a:lnTo>
                  <a:pt x="9143" y="4572"/>
                </a:lnTo>
                <a:lnTo>
                  <a:pt x="1712976" y="4572"/>
                </a:lnTo>
                <a:lnTo>
                  <a:pt x="1712976" y="1524"/>
                </a:lnTo>
                <a:lnTo>
                  <a:pt x="1709927" y="0"/>
                </a:lnTo>
                <a:close/>
              </a:path>
              <a:path w="1713229" h="1713230">
                <a:moveTo>
                  <a:pt x="9143" y="1703832"/>
                </a:moveTo>
                <a:lnTo>
                  <a:pt x="4572" y="1703832"/>
                </a:lnTo>
                <a:lnTo>
                  <a:pt x="9143" y="1708404"/>
                </a:lnTo>
                <a:lnTo>
                  <a:pt x="9143" y="1703832"/>
                </a:lnTo>
                <a:close/>
              </a:path>
              <a:path w="1713229" h="1713230">
                <a:moveTo>
                  <a:pt x="1703831" y="1703832"/>
                </a:moveTo>
                <a:lnTo>
                  <a:pt x="9143" y="1703832"/>
                </a:lnTo>
                <a:lnTo>
                  <a:pt x="9143" y="1708404"/>
                </a:lnTo>
                <a:lnTo>
                  <a:pt x="1703831" y="1708404"/>
                </a:lnTo>
                <a:lnTo>
                  <a:pt x="1703831" y="1703832"/>
                </a:lnTo>
                <a:close/>
              </a:path>
              <a:path w="1713229" h="1713230">
                <a:moveTo>
                  <a:pt x="1703831" y="4572"/>
                </a:moveTo>
                <a:lnTo>
                  <a:pt x="1703831" y="1708404"/>
                </a:lnTo>
                <a:lnTo>
                  <a:pt x="1708403" y="1703832"/>
                </a:lnTo>
                <a:lnTo>
                  <a:pt x="1712976" y="1703832"/>
                </a:lnTo>
                <a:lnTo>
                  <a:pt x="1712976" y="9144"/>
                </a:lnTo>
                <a:lnTo>
                  <a:pt x="1708403" y="9144"/>
                </a:lnTo>
                <a:lnTo>
                  <a:pt x="1703831" y="4572"/>
                </a:lnTo>
                <a:close/>
              </a:path>
              <a:path w="1713229" h="1713230">
                <a:moveTo>
                  <a:pt x="1712976" y="1703832"/>
                </a:moveTo>
                <a:lnTo>
                  <a:pt x="1708403" y="1703832"/>
                </a:lnTo>
                <a:lnTo>
                  <a:pt x="1703831" y="1708404"/>
                </a:lnTo>
                <a:lnTo>
                  <a:pt x="1712976" y="1708404"/>
                </a:lnTo>
                <a:lnTo>
                  <a:pt x="1712976" y="1703832"/>
                </a:lnTo>
                <a:close/>
              </a:path>
              <a:path w="1713229" h="1713230">
                <a:moveTo>
                  <a:pt x="9143" y="4572"/>
                </a:moveTo>
                <a:lnTo>
                  <a:pt x="4572" y="9144"/>
                </a:lnTo>
                <a:lnTo>
                  <a:pt x="9143" y="9144"/>
                </a:lnTo>
                <a:lnTo>
                  <a:pt x="9143" y="4572"/>
                </a:lnTo>
                <a:close/>
              </a:path>
              <a:path w="1713229" h="1713230">
                <a:moveTo>
                  <a:pt x="1703831" y="4572"/>
                </a:moveTo>
                <a:lnTo>
                  <a:pt x="9143" y="4572"/>
                </a:lnTo>
                <a:lnTo>
                  <a:pt x="9143" y="9144"/>
                </a:lnTo>
                <a:lnTo>
                  <a:pt x="1703831" y="9144"/>
                </a:lnTo>
                <a:lnTo>
                  <a:pt x="1703831" y="4572"/>
                </a:lnTo>
                <a:close/>
              </a:path>
              <a:path w="1713229" h="1713230">
                <a:moveTo>
                  <a:pt x="1712976" y="4572"/>
                </a:moveTo>
                <a:lnTo>
                  <a:pt x="1703831" y="4572"/>
                </a:lnTo>
                <a:lnTo>
                  <a:pt x="1708403" y="9144"/>
                </a:lnTo>
                <a:lnTo>
                  <a:pt x="1712976" y="9144"/>
                </a:lnTo>
                <a:lnTo>
                  <a:pt x="1712976" y="4572"/>
                </a:lnTo>
                <a:close/>
              </a:path>
            </a:pathLst>
          </a:custGeom>
          <a:solidFill>
            <a:srgbClr val="0D0D0D"/>
          </a:solidFill>
        </p:spPr>
        <p:txBody>
          <a:bodyPr wrap="square" lIns="0" tIns="0" rIns="0" bIns="0" rtlCol="0"/>
          <a:lstStyle/>
          <a:p>
            <a:endParaRPr/>
          </a:p>
        </p:txBody>
      </p:sp>
      <p:sp>
        <p:nvSpPr>
          <p:cNvPr id="5" name="object 5"/>
          <p:cNvSpPr/>
          <p:nvPr/>
        </p:nvSpPr>
        <p:spPr>
          <a:xfrm>
            <a:off x="2286000" y="4885943"/>
            <a:ext cx="1694687" cy="169468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248656" y="4989637"/>
            <a:ext cx="1694688" cy="169468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076084" y="3562499"/>
            <a:ext cx="8989060" cy="922019"/>
          </a:xfrm>
          <a:custGeom>
            <a:avLst/>
            <a:gdLst/>
            <a:ahLst/>
            <a:cxnLst/>
            <a:rect l="l" t="t" r="r" b="b"/>
            <a:pathLst>
              <a:path w="8989060" h="922020">
                <a:moveTo>
                  <a:pt x="0" y="922019"/>
                </a:moveTo>
                <a:lnTo>
                  <a:pt x="8988552" y="922019"/>
                </a:lnTo>
                <a:lnTo>
                  <a:pt x="8988552" y="0"/>
                </a:lnTo>
                <a:lnTo>
                  <a:pt x="0" y="0"/>
                </a:lnTo>
                <a:lnTo>
                  <a:pt x="0" y="922019"/>
                </a:lnTo>
                <a:close/>
              </a:path>
            </a:pathLst>
          </a:custGeom>
          <a:solidFill>
            <a:srgbClr val="D9D9D9"/>
          </a:solidFill>
        </p:spPr>
        <p:txBody>
          <a:bodyPr wrap="square" lIns="0" tIns="0" rIns="0" bIns="0" rtlCol="0"/>
          <a:lstStyle/>
          <a:p>
            <a:endParaRPr/>
          </a:p>
        </p:txBody>
      </p:sp>
      <p:sp>
        <p:nvSpPr>
          <p:cNvPr id="10" name="object 10"/>
          <p:cNvSpPr/>
          <p:nvPr/>
        </p:nvSpPr>
        <p:spPr>
          <a:xfrm>
            <a:off x="2076084" y="3534537"/>
            <a:ext cx="9025255" cy="962025"/>
          </a:xfrm>
          <a:custGeom>
            <a:avLst/>
            <a:gdLst/>
            <a:ahLst/>
            <a:cxnLst/>
            <a:rect l="l" t="t" r="r" b="b"/>
            <a:pathLst>
              <a:path w="9025255" h="962025">
                <a:moveTo>
                  <a:pt x="9006840" y="0"/>
                </a:moveTo>
                <a:lnTo>
                  <a:pt x="18287" y="0"/>
                </a:lnTo>
                <a:lnTo>
                  <a:pt x="10929" y="1595"/>
                </a:lnTo>
                <a:lnTo>
                  <a:pt x="5143" y="5905"/>
                </a:lnTo>
                <a:lnTo>
                  <a:pt x="1357" y="12215"/>
                </a:lnTo>
                <a:lnTo>
                  <a:pt x="0" y="19812"/>
                </a:lnTo>
                <a:lnTo>
                  <a:pt x="0" y="941832"/>
                </a:lnTo>
                <a:lnTo>
                  <a:pt x="1357" y="949428"/>
                </a:lnTo>
                <a:lnTo>
                  <a:pt x="5143" y="955738"/>
                </a:lnTo>
                <a:lnTo>
                  <a:pt x="10929" y="960048"/>
                </a:lnTo>
                <a:lnTo>
                  <a:pt x="18287" y="961644"/>
                </a:lnTo>
                <a:lnTo>
                  <a:pt x="9006840" y="961644"/>
                </a:lnTo>
                <a:lnTo>
                  <a:pt x="9014198" y="960048"/>
                </a:lnTo>
                <a:lnTo>
                  <a:pt x="9019984" y="955738"/>
                </a:lnTo>
                <a:lnTo>
                  <a:pt x="9023770" y="949428"/>
                </a:lnTo>
                <a:lnTo>
                  <a:pt x="9025128" y="941832"/>
                </a:lnTo>
                <a:lnTo>
                  <a:pt x="38100" y="941832"/>
                </a:lnTo>
                <a:lnTo>
                  <a:pt x="18287" y="923544"/>
                </a:lnTo>
                <a:lnTo>
                  <a:pt x="38100" y="923544"/>
                </a:lnTo>
                <a:lnTo>
                  <a:pt x="38100" y="38100"/>
                </a:lnTo>
                <a:lnTo>
                  <a:pt x="18287" y="38100"/>
                </a:lnTo>
                <a:lnTo>
                  <a:pt x="38100" y="19812"/>
                </a:lnTo>
                <a:lnTo>
                  <a:pt x="9025128" y="19812"/>
                </a:lnTo>
                <a:lnTo>
                  <a:pt x="9023770" y="12215"/>
                </a:lnTo>
                <a:lnTo>
                  <a:pt x="9019984" y="5905"/>
                </a:lnTo>
                <a:lnTo>
                  <a:pt x="9014198" y="1595"/>
                </a:lnTo>
                <a:lnTo>
                  <a:pt x="9006840" y="0"/>
                </a:lnTo>
                <a:close/>
              </a:path>
              <a:path w="9025255" h="962025">
                <a:moveTo>
                  <a:pt x="38100" y="923544"/>
                </a:moveTo>
                <a:lnTo>
                  <a:pt x="18287" y="923544"/>
                </a:lnTo>
                <a:lnTo>
                  <a:pt x="38100" y="941832"/>
                </a:lnTo>
                <a:lnTo>
                  <a:pt x="38100" y="923544"/>
                </a:lnTo>
                <a:close/>
              </a:path>
              <a:path w="9025255" h="962025">
                <a:moveTo>
                  <a:pt x="8987028" y="923544"/>
                </a:moveTo>
                <a:lnTo>
                  <a:pt x="38100" y="923544"/>
                </a:lnTo>
                <a:lnTo>
                  <a:pt x="38100" y="941832"/>
                </a:lnTo>
                <a:lnTo>
                  <a:pt x="8987028" y="941832"/>
                </a:lnTo>
                <a:lnTo>
                  <a:pt x="8987028" y="923544"/>
                </a:lnTo>
                <a:close/>
              </a:path>
              <a:path w="9025255" h="962025">
                <a:moveTo>
                  <a:pt x="8987028" y="19812"/>
                </a:moveTo>
                <a:lnTo>
                  <a:pt x="8987028" y="941832"/>
                </a:lnTo>
                <a:lnTo>
                  <a:pt x="9006840" y="923544"/>
                </a:lnTo>
                <a:lnTo>
                  <a:pt x="9025128" y="923544"/>
                </a:lnTo>
                <a:lnTo>
                  <a:pt x="9025128" y="38100"/>
                </a:lnTo>
                <a:lnTo>
                  <a:pt x="9006840" y="38100"/>
                </a:lnTo>
                <a:lnTo>
                  <a:pt x="8987028" y="19812"/>
                </a:lnTo>
                <a:close/>
              </a:path>
              <a:path w="9025255" h="962025">
                <a:moveTo>
                  <a:pt x="9025128" y="923544"/>
                </a:moveTo>
                <a:lnTo>
                  <a:pt x="9006840" y="923544"/>
                </a:lnTo>
                <a:lnTo>
                  <a:pt x="8987028" y="941832"/>
                </a:lnTo>
                <a:lnTo>
                  <a:pt x="9025128" y="941832"/>
                </a:lnTo>
                <a:lnTo>
                  <a:pt x="9025128" y="923544"/>
                </a:lnTo>
                <a:close/>
              </a:path>
              <a:path w="9025255" h="962025">
                <a:moveTo>
                  <a:pt x="38100" y="19812"/>
                </a:moveTo>
                <a:lnTo>
                  <a:pt x="18287" y="38100"/>
                </a:lnTo>
                <a:lnTo>
                  <a:pt x="38100" y="38100"/>
                </a:lnTo>
                <a:lnTo>
                  <a:pt x="38100" y="19812"/>
                </a:lnTo>
                <a:close/>
              </a:path>
              <a:path w="9025255" h="962025">
                <a:moveTo>
                  <a:pt x="8987028" y="19812"/>
                </a:moveTo>
                <a:lnTo>
                  <a:pt x="38100" y="19812"/>
                </a:lnTo>
                <a:lnTo>
                  <a:pt x="38100" y="38100"/>
                </a:lnTo>
                <a:lnTo>
                  <a:pt x="8987028" y="38100"/>
                </a:lnTo>
                <a:lnTo>
                  <a:pt x="8987028" y="19812"/>
                </a:lnTo>
                <a:close/>
              </a:path>
              <a:path w="9025255" h="962025">
                <a:moveTo>
                  <a:pt x="9025128" y="19812"/>
                </a:moveTo>
                <a:lnTo>
                  <a:pt x="8987028" y="19812"/>
                </a:lnTo>
                <a:lnTo>
                  <a:pt x="9006840" y="38100"/>
                </a:lnTo>
                <a:lnTo>
                  <a:pt x="9025128" y="38100"/>
                </a:lnTo>
                <a:lnTo>
                  <a:pt x="9025128" y="19812"/>
                </a:lnTo>
                <a:close/>
              </a:path>
            </a:pathLst>
          </a:custGeom>
          <a:solidFill>
            <a:srgbClr val="000000"/>
          </a:solidFill>
        </p:spPr>
        <p:txBody>
          <a:bodyPr wrap="square" lIns="0" tIns="0" rIns="0" bIns="0" rtlCol="0"/>
          <a:lstStyle/>
          <a:p>
            <a:endParaRPr/>
          </a:p>
        </p:txBody>
      </p:sp>
      <p:sp>
        <p:nvSpPr>
          <p:cNvPr id="11" name="object 11"/>
          <p:cNvSpPr txBox="1"/>
          <p:nvPr/>
        </p:nvSpPr>
        <p:spPr>
          <a:xfrm>
            <a:off x="466057" y="788565"/>
            <a:ext cx="10786110" cy="3616325"/>
          </a:xfrm>
          <a:prstGeom prst="rect">
            <a:avLst/>
          </a:prstGeom>
        </p:spPr>
        <p:txBody>
          <a:bodyPr vert="horz" wrap="square" lIns="0" tIns="47625" rIns="0" bIns="0" rtlCol="0">
            <a:spAutoFit/>
          </a:bodyPr>
          <a:lstStyle/>
          <a:p>
            <a:pPr marL="12700" marR="457834">
              <a:lnSpc>
                <a:spcPts val="2160"/>
              </a:lnSpc>
              <a:spcBef>
                <a:spcPts val="375"/>
              </a:spcBef>
            </a:pPr>
            <a:r>
              <a:rPr sz="2000" dirty="0">
                <a:latin typeface="Calibri"/>
                <a:cs typeface="Calibri"/>
              </a:rPr>
              <a:t>As </a:t>
            </a:r>
            <a:r>
              <a:rPr sz="2000" spc="-5" dirty="0">
                <a:latin typeface="Calibri"/>
                <a:cs typeface="Calibri"/>
              </a:rPr>
              <a:t>mentioned previously </a:t>
            </a:r>
            <a:r>
              <a:rPr sz="2000" dirty="0">
                <a:latin typeface="Calibri"/>
                <a:cs typeface="Calibri"/>
              </a:rPr>
              <a:t>this </a:t>
            </a:r>
            <a:r>
              <a:rPr sz="2000" spc="-5" dirty="0">
                <a:latin typeface="Calibri"/>
                <a:cs typeface="Calibri"/>
              </a:rPr>
              <a:t>is </a:t>
            </a:r>
            <a:r>
              <a:rPr sz="2000" dirty="0">
                <a:latin typeface="Calibri"/>
                <a:cs typeface="Calibri"/>
              </a:rPr>
              <a:t>the </a:t>
            </a:r>
            <a:r>
              <a:rPr sz="2000" spc="-5" dirty="0">
                <a:latin typeface="Calibri"/>
                <a:cs typeface="Calibri"/>
              </a:rPr>
              <a:t>Spiritual, Moral, Social </a:t>
            </a:r>
            <a:r>
              <a:rPr sz="2000" spc="5" dirty="0">
                <a:latin typeface="Calibri"/>
                <a:cs typeface="Calibri"/>
              </a:rPr>
              <a:t>and </a:t>
            </a:r>
            <a:r>
              <a:rPr sz="2000" spc="-10" dirty="0">
                <a:latin typeface="Calibri"/>
                <a:cs typeface="Calibri"/>
              </a:rPr>
              <a:t>Cultural Development </a:t>
            </a:r>
            <a:r>
              <a:rPr sz="2000" spc="-5" dirty="0">
                <a:latin typeface="Calibri"/>
                <a:cs typeface="Calibri"/>
              </a:rPr>
              <a:t>of </a:t>
            </a:r>
            <a:r>
              <a:rPr sz="2000" dirty="0">
                <a:latin typeface="Calibri"/>
                <a:cs typeface="Calibri"/>
              </a:rPr>
              <a:t>the </a:t>
            </a:r>
            <a:r>
              <a:rPr sz="2000" spc="-5" dirty="0">
                <a:latin typeface="Calibri"/>
                <a:cs typeface="Calibri"/>
              </a:rPr>
              <a:t>children  </a:t>
            </a:r>
            <a:r>
              <a:rPr sz="2000" dirty="0">
                <a:latin typeface="Calibri"/>
                <a:cs typeface="Calibri"/>
              </a:rPr>
              <a:t>which </a:t>
            </a:r>
            <a:r>
              <a:rPr sz="2000" spc="-5" dirty="0">
                <a:latin typeface="Calibri"/>
                <a:cs typeface="Calibri"/>
              </a:rPr>
              <a:t>fits </a:t>
            </a:r>
            <a:r>
              <a:rPr sz="2000" spc="-10" dirty="0">
                <a:latin typeface="Calibri"/>
                <a:cs typeface="Calibri"/>
              </a:rPr>
              <a:t>strongly with </a:t>
            </a:r>
            <a:r>
              <a:rPr sz="2000" spc="-5" dirty="0">
                <a:latin typeface="Calibri"/>
                <a:cs typeface="Calibri"/>
              </a:rPr>
              <a:t>our ethos. This includes </a:t>
            </a:r>
            <a:r>
              <a:rPr sz="2000" spc="5" dirty="0">
                <a:latin typeface="Calibri"/>
                <a:cs typeface="Calibri"/>
              </a:rPr>
              <a:t>the </a:t>
            </a:r>
            <a:r>
              <a:rPr sz="2000" spc="-5" dirty="0">
                <a:latin typeface="Calibri"/>
                <a:cs typeface="Calibri"/>
              </a:rPr>
              <a:t>teaching</a:t>
            </a:r>
            <a:r>
              <a:rPr sz="2000" spc="30" dirty="0">
                <a:latin typeface="Calibri"/>
                <a:cs typeface="Calibri"/>
              </a:rPr>
              <a:t> </a:t>
            </a:r>
            <a:r>
              <a:rPr sz="2000" spc="-5" dirty="0">
                <a:latin typeface="Calibri"/>
                <a:cs typeface="Calibri"/>
              </a:rPr>
              <a:t>of:</a:t>
            </a:r>
            <a:endParaRPr sz="2000" dirty="0">
              <a:latin typeface="Calibri"/>
              <a:cs typeface="Calibri"/>
            </a:endParaRPr>
          </a:p>
          <a:p>
            <a:pPr marL="240665" indent="-227965">
              <a:lnSpc>
                <a:spcPct val="100000"/>
              </a:lnSpc>
              <a:spcBef>
                <a:spcPts val="725"/>
              </a:spcBef>
              <a:buFont typeface="Arial"/>
              <a:buChar char="•"/>
              <a:tabLst>
                <a:tab pos="240665" algn="l"/>
                <a:tab pos="241300" algn="l"/>
              </a:tabLst>
            </a:pPr>
            <a:r>
              <a:rPr sz="2000" spc="-5" dirty="0">
                <a:latin typeface="Calibri"/>
                <a:cs typeface="Calibri"/>
              </a:rPr>
              <a:t>right </a:t>
            </a:r>
            <a:r>
              <a:rPr sz="2000" spc="-15" dirty="0">
                <a:latin typeface="Calibri"/>
                <a:cs typeface="Calibri"/>
              </a:rPr>
              <a:t>from</a:t>
            </a:r>
            <a:r>
              <a:rPr sz="2000" spc="-5" dirty="0">
                <a:latin typeface="Calibri"/>
                <a:cs typeface="Calibri"/>
              </a:rPr>
              <a:t> wrong,</a:t>
            </a:r>
            <a:endParaRPr sz="2000" dirty="0">
              <a:latin typeface="Calibri"/>
              <a:cs typeface="Calibri"/>
            </a:endParaRPr>
          </a:p>
          <a:p>
            <a:pPr marL="240665" indent="-227965">
              <a:lnSpc>
                <a:spcPct val="100000"/>
              </a:lnSpc>
              <a:spcBef>
                <a:spcPts val="765"/>
              </a:spcBef>
              <a:buFont typeface="Arial"/>
              <a:buChar char="•"/>
              <a:tabLst>
                <a:tab pos="240665" algn="l"/>
                <a:tab pos="241300" algn="l"/>
              </a:tabLst>
            </a:pPr>
            <a:r>
              <a:rPr sz="2000" spc="-5" dirty="0">
                <a:latin typeface="Calibri"/>
                <a:cs typeface="Calibri"/>
              </a:rPr>
              <a:t>responsibilities </a:t>
            </a:r>
            <a:r>
              <a:rPr sz="2000" spc="-15" dirty="0">
                <a:latin typeface="Calibri"/>
                <a:cs typeface="Calibri"/>
              </a:rPr>
              <a:t>at </a:t>
            </a:r>
            <a:r>
              <a:rPr sz="2000" spc="-5" dirty="0">
                <a:latin typeface="Calibri"/>
                <a:cs typeface="Calibri"/>
              </a:rPr>
              <a:t>school, home </a:t>
            </a:r>
            <a:r>
              <a:rPr sz="2000" dirty="0">
                <a:latin typeface="Calibri"/>
                <a:cs typeface="Calibri"/>
              </a:rPr>
              <a:t>and</a:t>
            </a:r>
            <a:r>
              <a:rPr sz="2000" spc="45" dirty="0">
                <a:latin typeface="Calibri"/>
                <a:cs typeface="Calibri"/>
              </a:rPr>
              <a:t> </a:t>
            </a:r>
            <a:r>
              <a:rPr sz="2000" spc="-25" dirty="0">
                <a:latin typeface="Calibri"/>
                <a:cs typeface="Calibri"/>
              </a:rPr>
              <a:t>society,</a:t>
            </a:r>
            <a:endParaRPr sz="2000" dirty="0">
              <a:latin typeface="Calibri"/>
              <a:cs typeface="Calibri"/>
            </a:endParaRPr>
          </a:p>
          <a:p>
            <a:pPr marL="240665" indent="-227965">
              <a:lnSpc>
                <a:spcPct val="100000"/>
              </a:lnSpc>
              <a:spcBef>
                <a:spcPts val="755"/>
              </a:spcBef>
              <a:buFont typeface="Arial"/>
              <a:buChar char="•"/>
              <a:tabLst>
                <a:tab pos="240665" algn="l"/>
                <a:tab pos="241300" algn="l"/>
              </a:tabLst>
            </a:pPr>
            <a:r>
              <a:rPr sz="2000" spc="-5" dirty="0">
                <a:latin typeface="Calibri"/>
                <a:cs typeface="Calibri"/>
              </a:rPr>
              <a:t>respect </a:t>
            </a:r>
            <a:r>
              <a:rPr sz="2000" spc="-15" dirty="0">
                <a:latin typeface="Calibri"/>
                <a:cs typeface="Calibri"/>
              </a:rPr>
              <a:t>for </a:t>
            </a:r>
            <a:r>
              <a:rPr sz="2000" dirty="0">
                <a:latin typeface="Calibri"/>
                <a:cs typeface="Calibri"/>
              </a:rPr>
              <a:t>British </a:t>
            </a:r>
            <a:r>
              <a:rPr sz="2000" spc="-5" dirty="0">
                <a:latin typeface="Calibri"/>
                <a:cs typeface="Calibri"/>
              </a:rPr>
              <a:t>law </a:t>
            </a:r>
            <a:r>
              <a:rPr sz="2000" dirty="0">
                <a:latin typeface="Calibri"/>
                <a:cs typeface="Calibri"/>
              </a:rPr>
              <a:t>and </a:t>
            </a:r>
            <a:r>
              <a:rPr sz="2000" spc="-20" dirty="0">
                <a:latin typeface="Calibri"/>
                <a:cs typeface="Calibri"/>
              </a:rPr>
              <a:t>democracy,</a:t>
            </a:r>
            <a:endParaRPr sz="2000" dirty="0">
              <a:latin typeface="Calibri"/>
              <a:cs typeface="Calibri"/>
            </a:endParaRPr>
          </a:p>
          <a:p>
            <a:pPr marL="240665" indent="-227965">
              <a:lnSpc>
                <a:spcPct val="100000"/>
              </a:lnSpc>
              <a:spcBef>
                <a:spcPts val="760"/>
              </a:spcBef>
              <a:buFont typeface="Arial"/>
              <a:buChar char="•"/>
              <a:tabLst>
                <a:tab pos="240665" algn="l"/>
                <a:tab pos="241300" algn="l"/>
              </a:tabLst>
            </a:pPr>
            <a:r>
              <a:rPr sz="2000" spc="-10" dirty="0">
                <a:latin typeface="Calibri"/>
                <a:cs typeface="Calibri"/>
              </a:rPr>
              <a:t>awareness </a:t>
            </a:r>
            <a:r>
              <a:rPr sz="2000" spc="-5" dirty="0">
                <a:latin typeface="Calibri"/>
                <a:cs typeface="Calibri"/>
              </a:rPr>
              <a:t>of </a:t>
            </a:r>
            <a:r>
              <a:rPr sz="2000" dirty="0">
                <a:latin typeface="Calibri"/>
                <a:cs typeface="Calibri"/>
              </a:rPr>
              <a:t>British</a:t>
            </a:r>
            <a:r>
              <a:rPr sz="2000" spc="10" dirty="0">
                <a:latin typeface="Calibri"/>
                <a:cs typeface="Calibri"/>
              </a:rPr>
              <a:t> </a:t>
            </a:r>
            <a:r>
              <a:rPr sz="2000" spc="-5" dirty="0">
                <a:latin typeface="Calibri"/>
                <a:cs typeface="Calibri"/>
              </a:rPr>
              <a:t>institutions</a:t>
            </a:r>
            <a:endParaRPr sz="2000" dirty="0">
              <a:latin typeface="Calibri"/>
              <a:cs typeface="Calibri"/>
            </a:endParaRPr>
          </a:p>
          <a:p>
            <a:pPr marL="12700">
              <a:lnSpc>
                <a:spcPct val="100000"/>
              </a:lnSpc>
              <a:spcBef>
                <a:spcPts val="765"/>
              </a:spcBef>
            </a:pPr>
            <a:r>
              <a:rPr sz="2000" spc="-5" dirty="0">
                <a:latin typeface="Calibri"/>
                <a:cs typeface="Calibri"/>
              </a:rPr>
              <a:t>This </a:t>
            </a:r>
            <a:r>
              <a:rPr sz="2000" dirty="0">
                <a:latin typeface="Calibri"/>
                <a:cs typeface="Calibri"/>
              </a:rPr>
              <a:t>also </a:t>
            </a:r>
            <a:r>
              <a:rPr sz="2000" spc="-10" dirty="0">
                <a:latin typeface="Calibri"/>
                <a:cs typeface="Calibri"/>
              </a:rPr>
              <a:t>promotes </a:t>
            </a:r>
            <a:r>
              <a:rPr sz="2000" dirty="0">
                <a:latin typeface="Calibri"/>
                <a:cs typeface="Calibri"/>
              </a:rPr>
              <a:t>the </a:t>
            </a:r>
            <a:r>
              <a:rPr sz="2000" spc="-5" dirty="0">
                <a:latin typeface="Calibri"/>
                <a:cs typeface="Calibri"/>
              </a:rPr>
              <a:t>opportunity </a:t>
            </a:r>
            <a:r>
              <a:rPr sz="2000" spc="-15" dirty="0">
                <a:latin typeface="Calibri"/>
                <a:cs typeface="Calibri"/>
              </a:rPr>
              <a:t>for </a:t>
            </a:r>
            <a:r>
              <a:rPr sz="2000" spc="-10" dirty="0">
                <a:latin typeface="Calibri"/>
                <a:cs typeface="Calibri"/>
              </a:rPr>
              <a:t>self-exploration, </a:t>
            </a:r>
            <a:r>
              <a:rPr sz="2000" spc="-20" dirty="0">
                <a:latin typeface="Calibri"/>
                <a:cs typeface="Calibri"/>
              </a:rPr>
              <a:t>discovery, </a:t>
            </a:r>
            <a:r>
              <a:rPr sz="2000" spc="-5" dirty="0">
                <a:latin typeface="Calibri"/>
                <a:cs typeface="Calibri"/>
              </a:rPr>
              <a:t>opinions </a:t>
            </a:r>
            <a:r>
              <a:rPr sz="2000" dirty="0">
                <a:latin typeface="Calibri"/>
                <a:cs typeface="Calibri"/>
              </a:rPr>
              <a:t>and</a:t>
            </a:r>
            <a:r>
              <a:rPr sz="2000" spc="25" dirty="0">
                <a:latin typeface="Calibri"/>
                <a:cs typeface="Calibri"/>
              </a:rPr>
              <a:t> </a:t>
            </a:r>
            <a:r>
              <a:rPr sz="2000" spc="-10" dirty="0">
                <a:latin typeface="Calibri"/>
                <a:cs typeface="Calibri"/>
              </a:rPr>
              <a:t>debates.</a:t>
            </a:r>
            <a:endParaRPr sz="2000" dirty="0">
              <a:latin typeface="Calibri"/>
              <a:cs typeface="Calibri"/>
            </a:endParaRPr>
          </a:p>
          <a:p>
            <a:pPr marL="1888489" marR="108585">
              <a:lnSpc>
                <a:spcPct val="100000"/>
              </a:lnSpc>
              <a:spcBef>
                <a:spcPts val="1425"/>
              </a:spcBef>
            </a:pPr>
            <a:r>
              <a:rPr sz="1800" spc="-35" dirty="0">
                <a:latin typeface="Calibri"/>
                <a:cs typeface="Calibri"/>
              </a:rPr>
              <a:t>We </a:t>
            </a:r>
            <a:r>
              <a:rPr sz="1800" spc="-5" dirty="0">
                <a:latin typeface="Calibri"/>
                <a:cs typeface="Calibri"/>
              </a:rPr>
              <a:t>encourage parents </a:t>
            </a:r>
            <a:r>
              <a:rPr sz="1800" spc="-10" dirty="0">
                <a:latin typeface="Calibri"/>
                <a:cs typeface="Calibri"/>
              </a:rPr>
              <a:t>to get involved </a:t>
            </a:r>
            <a:r>
              <a:rPr sz="1800" dirty="0">
                <a:latin typeface="Calibri"/>
                <a:cs typeface="Calibri"/>
              </a:rPr>
              <a:t>at </a:t>
            </a:r>
            <a:r>
              <a:rPr sz="1800" spc="-5" dirty="0">
                <a:latin typeface="Calibri"/>
                <a:cs typeface="Calibri"/>
              </a:rPr>
              <a:t>home </a:t>
            </a:r>
            <a:r>
              <a:rPr sz="1800" dirty="0">
                <a:latin typeface="Calibri"/>
                <a:cs typeface="Calibri"/>
              </a:rPr>
              <a:t>with these </a:t>
            </a:r>
            <a:r>
              <a:rPr sz="1800" spc="-5" dirty="0">
                <a:latin typeface="Calibri"/>
                <a:cs typeface="Calibri"/>
              </a:rPr>
              <a:t>areas by </a:t>
            </a:r>
            <a:r>
              <a:rPr sz="1800" spc="-10" dirty="0">
                <a:latin typeface="Calibri"/>
                <a:cs typeface="Calibri"/>
              </a:rPr>
              <a:t>promoting tolerance,  </a:t>
            </a:r>
            <a:r>
              <a:rPr sz="1800" spc="-5" dirty="0">
                <a:latin typeface="Calibri"/>
                <a:cs typeface="Calibri"/>
              </a:rPr>
              <a:t>independence </a:t>
            </a:r>
            <a:r>
              <a:rPr sz="1800" dirty="0">
                <a:latin typeface="Calibri"/>
                <a:cs typeface="Calibri"/>
              </a:rPr>
              <a:t>and </a:t>
            </a:r>
            <a:r>
              <a:rPr sz="1800" spc="-10" dirty="0">
                <a:latin typeface="Calibri"/>
                <a:cs typeface="Calibri"/>
              </a:rPr>
              <a:t>extra-curricular interests, </a:t>
            </a:r>
            <a:r>
              <a:rPr sz="1800" dirty="0">
                <a:latin typeface="Calibri"/>
                <a:cs typeface="Calibri"/>
              </a:rPr>
              <a:t>as </a:t>
            </a:r>
            <a:r>
              <a:rPr sz="1800" spc="-10" dirty="0">
                <a:latin typeface="Calibri"/>
                <a:cs typeface="Calibri"/>
              </a:rPr>
              <a:t>well </a:t>
            </a:r>
            <a:r>
              <a:rPr sz="1800" dirty="0">
                <a:latin typeface="Calibri"/>
                <a:cs typeface="Calibri"/>
              </a:rPr>
              <a:t>as </a:t>
            </a:r>
            <a:r>
              <a:rPr sz="1800" spc="-5" dirty="0">
                <a:latin typeface="Calibri"/>
                <a:cs typeface="Calibri"/>
              </a:rPr>
              <a:t>developing </a:t>
            </a:r>
            <a:r>
              <a:rPr sz="1800" dirty="0">
                <a:latin typeface="Calibri"/>
                <a:cs typeface="Calibri"/>
              </a:rPr>
              <a:t>the child as an </a:t>
            </a:r>
            <a:r>
              <a:rPr sz="1800" spc="-5" dirty="0">
                <a:latin typeface="Calibri"/>
                <a:cs typeface="Calibri"/>
              </a:rPr>
              <a:t>active </a:t>
            </a:r>
            <a:r>
              <a:rPr sz="1800" dirty="0">
                <a:latin typeface="Calibri"/>
                <a:cs typeface="Calibri"/>
              </a:rPr>
              <a:t>British  </a:t>
            </a:r>
            <a:r>
              <a:rPr sz="1800" spc="-10" dirty="0">
                <a:latin typeface="Calibri"/>
                <a:cs typeface="Calibri"/>
              </a:rPr>
              <a:t>citizen </a:t>
            </a:r>
            <a:r>
              <a:rPr sz="1800" dirty="0">
                <a:latin typeface="Calibri"/>
                <a:cs typeface="Calibri"/>
              </a:rPr>
              <a:t>and a </a:t>
            </a:r>
            <a:r>
              <a:rPr sz="1800" spc="-10" dirty="0">
                <a:latin typeface="Calibri"/>
                <a:cs typeface="Calibri"/>
              </a:rPr>
              <a:t>positive </a:t>
            </a:r>
            <a:r>
              <a:rPr sz="1800" dirty="0">
                <a:latin typeface="Calibri"/>
                <a:cs typeface="Calibri"/>
              </a:rPr>
              <a:t>Islamic </a:t>
            </a:r>
            <a:r>
              <a:rPr sz="1800" spc="-10" dirty="0">
                <a:latin typeface="Calibri"/>
                <a:cs typeface="Calibri"/>
              </a:rPr>
              <a:t>role </a:t>
            </a:r>
            <a:r>
              <a:rPr sz="1800" dirty="0">
                <a:latin typeface="Calibri"/>
                <a:cs typeface="Calibri"/>
              </a:rPr>
              <a:t>model </a:t>
            </a:r>
            <a:r>
              <a:rPr sz="1800" spc="-15" dirty="0">
                <a:latin typeface="Calibri"/>
                <a:cs typeface="Calibri"/>
              </a:rPr>
              <a:t>for </a:t>
            </a:r>
            <a:r>
              <a:rPr sz="1800" dirty="0">
                <a:latin typeface="Calibri"/>
                <a:cs typeface="Calibri"/>
              </a:rPr>
              <a:t>the</a:t>
            </a:r>
            <a:r>
              <a:rPr sz="1800" spc="100" dirty="0">
                <a:latin typeface="Calibri"/>
                <a:cs typeface="Calibri"/>
              </a:rPr>
              <a:t> </a:t>
            </a:r>
            <a:r>
              <a:rPr sz="1800" spc="-20" dirty="0">
                <a:latin typeface="Calibri"/>
                <a:cs typeface="Calibri"/>
              </a:rPr>
              <a:t>community.</a:t>
            </a:r>
            <a:endParaRPr sz="18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963" y="120403"/>
            <a:ext cx="10207625" cy="1935145"/>
          </a:xfrm>
          <a:prstGeom prst="rect">
            <a:avLst/>
          </a:prstGeom>
        </p:spPr>
        <p:txBody>
          <a:bodyPr vert="horz" wrap="square" lIns="0" tIns="11430" rIns="0" bIns="0" rtlCol="0">
            <a:spAutoFit/>
          </a:bodyPr>
          <a:lstStyle/>
          <a:p>
            <a:pPr marL="12700">
              <a:lnSpc>
                <a:spcPts val="5090"/>
              </a:lnSpc>
              <a:spcBef>
                <a:spcPts val="90"/>
              </a:spcBef>
            </a:pPr>
            <a:r>
              <a:rPr spc="-35" dirty="0"/>
              <a:t>Assessment</a:t>
            </a:r>
          </a:p>
          <a:p>
            <a:pPr marL="12700" marR="5080">
              <a:spcBef>
                <a:spcPts val="290"/>
              </a:spcBef>
            </a:pPr>
            <a:r>
              <a:rPr sz="2000" spc="-5" dirty="0">
                <a:solidFill>
                  <a:srgbClr val="000000"/>
                </a:solidFill>
              </a:rPr>
              <a:t>Our school </a:t>
            </a:r>
            <a:r>
              <a:rPr sz="2000" spc="-10" dirty="0">
                <a:solidFill>
                  <a:srgbClr val="000000"/>
                </a:solidFill>
              </a:rPr>
              <a:t>considers accurate </a:t>
            </a:r>
            <a:r>
              <a:rPr sz="2000" dirty="0">
                <a:solidFill>
                  <a:srgbClr val="000000"/>
                </a:solidFill>
              </a:rPr>
              <a:t>and </a:t>
            </a:r>
            <a:r>
              <a:rPr sz="2000" spc="-10" dirty="0">
                <a:solidFill>
                  <a:srgbClr val="000000"/>
                </a:solidFill>
              </a:rPr>
              <a:t>focused </a:t>
            </a:r>
            <a:r>
              <a:rPr sz="2000" spc="-5" dirty="0">
                <a:solidFill>
                  <a:srgbClr val="000000"/>
                </a:solidFill>
              </a:rPr>
              <a:t>assessment </a:t>
            </a:r>
            <a:r>
              <a:rPr sz="2000" dirty="0">
                <a:solidFill>
                  <a:srgbClr val="000000"/>
                </a:solidFill>
              </a:rPr>
              <a:t>as the </a:t>
            </a:r>
            <a:r>
              <a:rPr sz="2000" spc="-15" dirty="0">
                <a:solidFill>
                  <a:srgbClr val="000000"/>
                </a:solidFill>
              </a:rPr>
              <a:t>cornerstone </a:t>
            </a:r>
            <a:r>
              <a:rPr sz="2000" spc="-5" dirty="0">
                <a:solidFill>
                  <a:srgbClr val="000000"/>
                </a:solidFill>
              </a:rPr>
              <a:t>of high quality </a:t>
            </a:r>
            <a:r>
              <a:rPr sz="2000" dirty="0">
                <a:solidFill>
                  <a:srgbClr val="000000"/>
                </a:solidFill>
              </a:rPr>
              <a:t>teaching,  as </a:t>
            </a:r>
            <a:r>
              <a:rPr sz="2000" spc="-5" dirty="0">
                <a:solidFill>
                  <a:srgbClr val="000000"/>
                </a:solidFill>
              </a:rPr>
              <a:t>it allows learning </a:t>
            </a:r>
            <a:r>
              <a:rPr sz="2000" spc="-10" dirty="0">
                <a:solidFill>
                  <a:srgbClr val="000000"/>
                </a:solidFill>
              </a:rPr>
              <a:t>to </a:t>
            </a:r>
            <a:r>
              <a:rPr sz="2000" spc="-5" dirty="0">
                <a:solidFill>
                  <a:srgbClr val="000000"/>
                </a:solidFill>
              </a:rPr>
              <a:t>be planned </a:t>
            </a:r>
            <a:r>
              <a:rPr sz="2000" dirty="0">
                <a:solidFill>
                  <a:srgbClr val="000000"/>
                </a:solidFill>
              </a:rPr>
              <a:t>and </a:t>
            </a:r>
            <a:r>
              <a:rPr sz="2000" spc="-5" dirty="0">
                <a:solidFill>
                  <a:srgbClr val="000000"/>
                </a:solidFill>
              </a:rPr>
              <a:t>taught </a:t>
            </a:r>
            <a:r>
              <a:rPr sz="2000" spc="-10" dirty="0">
                <a:solidFill>
                  <a:srgbClr val="000000"/>
                </a:solidFill>
              </a:rPr>
              <a:t>accurately </a:t>
            </a:r>
            <a:r>
              <a:rPr sz="2000" dirty="0">
                <a:solidFill>
                  <a:srgbClr val="000000"/>
                </a:solidFill>
              </a:rPr>
              <a:t>as </a:t>
            </a:r>
            <a:r>
              <a:rPr sz="2000" spc="-5" dirty="0">
                <a:solidFill>
                  <a:srgbClr val="000000"/>
                </a:solidFill>
              </a:rPr>
              <a:t>well </a:t>
            </a:r>
            <a:r>
              <a:rPr sz="2000" dirty="0">
                <a:solidFill>
                  <a:srgbClr val="000000"/>
                </a:solidFill>
              </a:rPr>
              <a:t>as </a:t>
            </a:r>
            <a:r>
              <a:rPr sz="2000" spc="-5" dirty="0">
                <a:solidFill>
                  <a:srgbClr val="000000"/>
                </a:solidFill>
              </a:rPr>
              <a:t>meeting </a:t>
            </a:r>
            <a:r>
              <a:rPr sz="2000" spc="5" dirty="0">
                <a:solidFill>
                  <a:srgbClr val="000000"/>
                </a:solidFill>
              </a:rPr>
              <a:t>the </a:t>
            </a:r>
            <a:r>
              <a:rPr sz="2000" spc="-5" dirty="0">
                <a:solidFill>
                  <a:srgbClr val="000000"/>
                </a:solidFill>
              </a:rPr>
              <a:t>needs of </a:t>
            </a:r>
            <a:r>
              <a:rPr sz="2000" dirty="0">
                <a:solidFill>
                  <a:srgbClr val="000000"/>
                </a:solidFill>
              </a:rPr>
              <a:t>the  </a:t>
            </a:r>
            <a:r>
              <a:rPr sz="2000" spc="-10" dirty="0">
                <a:solidFill>
                  <a:srgbClr val="000000"/>
                </a:solidFill>
              </a:rPr>
              <a:t>requirements </a:t>
            </a:r>
            <a:r>
              <a:rPr sz="2000" spc="-5" dirty="0">
                <a:solidFill>
                  <a:srgbClr val="000000"/>
                </a:solidFill>
              </a:rPr>
              <a:t>of </a:t>
            </a:r>
            <a:r>
              <a:rPr sz="2000" dirty="0">
                <a:solidFill>
                  <a:srgbClr val="000000"/>
                </a:solidFill>
              </a:rPr>
              <a:t>the </a:t>
            </a:r>
            <a:r>
              <a:rPr sz="2000" spc="-5" dirty="0">
                <a:solidFill>
                  <a:srgbClr val="000000"/>
                </a:solidFill>
              </a:rPr>
              <a:t>children </a:t>
            </a:r>
            <a:r>
              <a:rPr sz="2000" dirty="0">
                <a:solidFill>
                  <a:srgbClr val="000000"/>
                </a:solidFill>
              </a:rPr>
              <a:t>and </a:t>
            </a:r>
            <a:r>
              <a:rPr sz="2000" spc="-5" dirty="0">
                <a:solidFill>
                  <a:srgbClr val="000000"/>
                </a:solidFill>
              </a:rPr>
              <a:t>ensuring high </a:t>
            </a:r>
            <a:r>
              <a:rPr sz="2000" spc="-10" dirty="0">
                <a:solidFill>
                  <a:srgbClr val="000000"/>
                </a:solidFill>
              </a:rPr>
              <a:t>levels </a:t>
            </a:r>
            <a:r>
              <a:rPr sz="2000" spc="-5" dirty="0">
                <a:solidFill>
                  <a:srgbClr val="000000"/>
                </a:solidFill>
              </a:rPr>
              <a:t>of </a:t>
            </a:r>
            <a:r>
              <a:rPr sz="2000" spc="-10" dirty="0">
                <a:solidFill>
                  <a:srgbClr val="000000"/>
                </a:solidFill>
              </a:rPr>
              <a:t>expectation </a:t>
            </a:r>
            <a:r>
              <a:rPr sz="2000" dirty="0">
                <a:solidFill>
                  <a:srgbClr val="000000"/>
                </a:solidFill>
              </a:rPr>
              <a:t>and</a:t>
            </a:r>
            <a:r>
              <a:rPr sz="2000" spc="95" dirty="0">
                <a:solidFill>
                  <a:srgbClr val="000000"/>
                </a:solidFill>
              </a:rPr>
              <a:t> </a:t>
            </a:r>
            <a:r>
              <a:rPr sz="2000" spc="-5" dirty="0">
                <a:solidFill>
                  <a:srgbClr val="000000"/>
                </a:solidFill>
              </a:rPr>
              <a:t>support.</a:t>
            </a:r>
            <a:endParaRPr sz="2000" dirty="0"/>
          </a:p>
        </p:txBody>
      </p:sp>
      <p:sp>
        <p:nvSpPr>
          <p:cNvPr id="3" name="object 3"/>
          <p:cNvSpPr txBox="1"/>
          <p:nvPr/>
        </p:nvSpPr>
        <p:spPr>
          <a:xfrm>
            <a:off x="575432" y="4936320"/>
            <a:ext cx="8841945" cy="1921680"/>
          </a:xfrm>
          <a:prstGeom prst="rect">
            <a:avLst/>
          </a:prstGeom>
        </p:spPr>
        <p:txBody>
          <a:bodyPr vert="horz" wrap="square" lIns="0" tIns="74295" rIns="0" bIns="0" rtlCol="0">
            <a:spAutoFit/>
          </a:bodyPr>
          <a:lstStyle/>
          <a:p>
            <a:pPr marL="12700" marR="5080">
              <a:spcBef>
                <a:spcPts val="585"/>
              </a:spcBef>
            </a:pPr>
            <a:r>
              <a:rPr sz="2000" dirty="0">
                <a:latin typeface="Calibri"/>
                <a:cs typeface="Calibri"/>
              </a:rPr>
              <a:t>In </a:t>
            </a:r>
            <a:r>
              <a:rPr sz="2000" spc="-20" dirty="0">
                <a:latin typeface="Calibri"/>
                <a:cs typeface="Calibri"/>
              </a:rPr>
              <a:t>Key </a:t>
            </a:r>
            <a:r>
              <a:rPr sz="2000" spc="-5" dirty="0">
                <a:latin typeface="Calibri"/>
                <a:cs typeface="Calibri"/>
              </a:rPr>
              <a:t>Stage </a:t>
            </a:r>
            <a:r>
              <a:rPr sz="2000" dirty="0">
                <a:latin typeface="Calibri"/>
                <a:cs typeface="Calibri"/>
              </a:rPr>
              <a:t>1 </a:t>
            </a:r>
            <a:r>
              <a:rPr sz="2000" spc="-5" dirty="0">
                <a:latin typeface="Calibri"/>
                <a:cs typeface="Calibri"/>
              </a:rPr>
              <a:t>children </a:t>
            </a:r>
            <a:r>
              <a:rPr sz="2000" spc="-15" dirty="0">
                <a:latin typeface="Calibri"/>
                <a:cs typeface="Calibri"/>
              </a:rPr>
              <a:t>have </a:t>
            </a:r>
            <a:r>
              <a:rPr sz="2000" dirty="0">
                <a:latin typeface="Calibri"/>
                <a:cs typeface="Calibri"/>
              </a:rPr>
              <a:t>their </a:t>
            </a:r>
            <a:r>
              <a:rPr sz="2000" spc="-10" dirty="0">
                <a:latin typeface="Calibri"/>
                <a:cs typeface="Calibri"/>
              </a:rPr>
              <a:t>performance formally monitored </a:t>
            </a:r>
            <a:r>
              <a:rPr sz="2000" spc="-5" dirty="0">
                <a:latin typeface="Calibri"/>
                <a:cs typeface="Calibri"/>
              </a:rPr>
              <a:t>through teacher  assessments </a:t>
            </a:r>
            <a:r>
              <a:rPr sz="2000" dirty="0">
                <a:latin typeface="Calibri"/>
                <a:cs typeface="Calibri"/>
              </a:rPr>
              <a:t>and </a:t>
            </a:r>
            <a:r>
              <a:rPr sz="2000" spc="-10" dirty="0">
                <a:latin typeface="Calibri"/>
                <a:cs typeface="Calibri"/>
              </a:rPr>
              <a:t>tasks </a:t>
            </a:r>
            <a:r>
              <a:rPr sz="2000" spc="5" dirty="0">
                <a:latin typeface="Calibri"/>
                <a:cs typeface="Calibri"/>
              </a:rPr>
              <a:t>and </a:t>
            </a:r>
            <a:r>
              <a:rPr sz="2000" spc="-10" dirty="0">
                <a:latin typeface="Calibri"/>
                <a:cs typeface="Calibri"/>
              </a:rPr>
              <a:t>levels </a:t>
            </a:r>
            <a:r>
              <a:rPr sz="2000" spc="-5" dirty="0">
                <a:latin typeface="Calibri"/>
                <a:cs typeface="Calibri"/>
              </a:rPr>
              <a:t>of </a:t>
            </a:r>
            <a:r>
              <a:rPr sz="2000" spc="-10" dirty="0">
                <a:latin typeface="Calibri"/>
                <a:cs typeface="Calibri"/>
              </a:rPr>
              <a:t>attainment are </a:t>
            </a:r>
            <a:r>
              <a:rPr sz="2000" spc="-5" dirty="0">
                <a:latin typeface="Calibri"/>
                <a:cs typeface="Calibri"/>
              </a:rPr>
              <a:t>subsequently </a:t>
            </a:r>
            <a:r>
              <a:rPr sz="2000" spc="-10" dirty="0">
                <a:latin typeface="Calibri"/>
                <a:cs typeface="Calibri"/>
              </a:rPr>
              <a:t>recorded </a:t>
            </a:r>
            <a:r>
              <a:rPr sz="2000" dirty="0">
                <a:latin typeface="Calibri"/>
                <a:cs typeface="Calibri"/>
              </a:rPr>
              <a:t>and </a:t>
            </a:r>
            <a:r>
              <a:rPr sz="2000" spc="-5" dirty="0">
                <a:latin typeface="Calibri"/>
                <a:cs typeface="Calibri"/>
              </a:rPr>
              <a:t>reported. </a:t>
            </a:r>
            <a:r>
              <a:rPr sz="2000" dirty="0">
                <a:latin typeface="Calibri"/>
                <a:cs typeface="Calibri"/>
              </a:rPr>
              <a:t>Pupils </a:t>
            </a:r>
            <a:r>
              <a:rPr sz="2000" spc="-5" dirty="0">
                <a:latin typeface="Calibri"/>
                <a:cs typeface="Calibri"/>
              </a:rPr>
              <a:t>in  </a:t>
            </a:r>
            <a:r>
              <a:rPr sz="2000" spc="-40" dirty="0">
                <a:latin typeface="Calibri"/>
                <a:cs typeface="Calibri"/>
              </a:rPr>
              <a:t>Years </a:t>
            </a:r>
            <a:r>
              <a:rPr sz="2000" spc="5" dirty="0">
                <a:latin typeface="Calibri"/>
                <a:cs typeface="Calibri"/>
              </a:rPr>
              <a:t>3, </a:t>
            </a:r>
            <a:r>
              <a:rPr sz="2000" dirty="0">
                <a:latin typeface="Calibri"/>
                <a:cs typeface="Calibri"/>
              </a:rPr>
              <a:t>4 and 5 also </a:t>
            </a:r>
            <a:r>
              <a:rPr sz="2000" spc="-10" dirty="0">
                <a:latin typeface="Calibri"/>
                <a:cs typeface="Calibri"/>
              </a:rPr>
              <a:t>undertake </a:t>
            </a:r>
            <a:r>
              <a:rPr sz="2000" dirty="0">
                <a:latin typeface="Calibri"/>
                <a:cs typeface="Calibri"/>
              </a:rPr>
              <a:t>the </a:t>
            </a:r>
            <a:r>
              <a:rPr sz="2000" spc="-5" dirty="0">
                <a:latin typeface="Calibri"/>
                <a:cs typeface="Calibri"/>
              </a:rPr>
              <a:t>optional </a:t>
            </a:r>
            <a:r>
              <a:rPr sz="2000" spc="-15" dirty="0">
                <a:latin typeface="Calibri"/>
                <a:cs typeface="Calibri"/>
              </a:rPr>
              <a:t>tasks </a:t>
            </a:r>
            <a:r>
              <a:rPr sz="2000" dirty="0">
                <a:latin typeface="Calibri"/>
                <a:cs typeface="Calibri"/>
              </a:rPr>
              <a:t>to </a:t>
            </a:r>
            <a:r>
              <a:rPr sz="2000" spc="-5" dirty="0">
                <a:latin typeface="Calibri"/>
                <a:cs typeface="Calibri"/>
              </a:rPr>
              <a:t>allow </a:t>
            </a:r>
            <a:r>
              <a:rPr sz="2000" spc="-10" dirty="0">
                <a:latin typeface="Calibri"/>
                <a:cs typeface="Calibri"/>
              </a:rPr>
              <a:t>teachers </a:t>
            </a:r>
            <a:r>
              <a:rPr sz="2000" spc="-15" dirty="0">
                <a:latin typeface="Calibri"/>
                <a:cs typeface="Calibri"/>
              </a:rPr>
              <a:t>to </a:t>
            </a:r>
            <a:r>
              <a:rPr sz="2000" spc="-5" dirty="0">
                <a:latin typeface="Calibri"/>
                <a:cs typeface="Calibri"/>
              </a:rPr>
              <a:t>further monitor </a:t>
            </a:r>
            <a:r>
              <a:rPr sz="2000" spc="-10" dirty="0">
                <a:latin typeface="Calibri"/>
                <a:cs typeface="Calibri"/>
              </a:rPr>
              <a:t>progress </a:t>
            </a:r>
            <a:r>
              <a:rPr sz="2000" dirty="0">
                <a:latin typeface="Calibri"/>
                <a:cs typeface="Calibri"/>
              </a:rPr>
              <a:t>and  the </a:t>
            </a:r>
            <a:r>
              <a:rPr sz="2000" spc="-5" dirty="0">
                <a:latin typeface="Calibri"/>
                <a:cs typeface="Calibri"/>
              </a:rPr>
              <a:t>school </a:t>
            </a:r>
            <a:r>
              <a:rPr sz="2000" spc="-10" dirty="0">
                <a:latin typeface="Calibri"/>
                <a:cs typeface="Calibri"/>
              </a:rPr>
              <a:t>monitors progress against </a:t>
            </a:r>
            <a:r>
              <a:rPr sz="2000" spc="-5" dirty="0">
                <a:latin typeface="Calibri"/>
                <a:cs typeface="Calibri"/>
              </a:rPr>
              <a:t>national </a:t>
            </a:r>
            <a:r>
              <a:rPr sz="2000" spc="-10" dirty="0">
                <a:latin typeface="Calibri"/>
                <a:cs typeface="Calibri"/>
              </a:rPr>
              <a:t>standards. </a:t>
            </a:r>
            <a:r>
              <a:rPr sz="2000" spc="-40" dirty="0">
                <a:latin typeface="Calibri"/>
                <a:cs typeface="Calibri"/>
              </a:rPr>
              <a:t>Year </a:t>
            </a:r>
            <a:r>
              <a:rPr sz="2000" dirty="0">
                <a:latin typeface="Calibri"/>
                <a:cs typeface="Calibri"/>
              </a:rPr>
              <a:t>6 </a:t>
            </a:r>
            <a:r>
              <a:rPr sz="2000" spc="-5" dirty="0">
                <a:latin typeface="Calibri"/>
                <a:cs typeface="Calibri"/>
              </a:rPr>
              <a:t>also </a:t>
            </a:r>
            <a:r>
              <a:rPr sz="2000" spc="-15" dirty="0">
                <a:latin typeface="Calibri"/>
                <a:cs typeface="Calibri"/>
              </a:rPr>
              <a:t>have </a:t>
            </a:r>
            <a:r>
              <a:rPr sz="2000" dirty="0">
                <a:latin typeface="Calibri"/>
                <a:cs typeface="Calibri"/>
              </a:rPr>
              <a:t>their </a:t>
            </a:r>
            <a:r>
              <a:rPr sz="2000" spc="-10" dirty="0">
                <a:latin typeface="Calibri"/>
                <a:cs typeface="Calibri"/>
              </a:rPr>
              <a:t>performance  formally monitored </a:t>
            </a:r>
            <a:r>
              <a:rPr sz="2000" spc="-5" dirty="0">
                <a:latin typeface="Calibri"/>
                <a:cs typeface="Calibri"/>
              </a:rPr>
              <a:t>through </a:t>
            </a:r>
            <a:r>
              <a:rPr sz="2000" spc="-10" dirty="0">
                <a:latin typeface="Calibri"/>
                <a:cs typeface="Calibri"/>
              </a:rPr>
              <a:t>standardised testing </a:t>
            </a:r>
            <a:r>
              <a:rPr sz="2000" spc="5" dirty="0">
                <a:latin typeface="Calibri"/>
                <a:cs typeface="Calibri"/>
              </a:rPr>
              <a:t>and </a:t>
            </a:r>
            <a:r>
              <a:rPr sz="2000" spc="-10" dirty="0">
                <a:latin typeface="Calibri"/>
                <a:cs typeface="Calibri"/>
              </a:rPr>
              <a:t>levels </a:t>
            </a:r>
            <a:r>
              <a:rPr sz="2000" spc="-5" dirty="0">
                <a:latin typeface="Calibri"/>
                <a:cs typeface="Calibri"/>
              </a:rPr>
              <a:t>of </a:t>
            </a:r>
            <a:r>
              <a:rPr sz="2000" spc="-10" dirty="0">
                <a:latin typeface="Calibri"/>
                <a:cs typeface="Calibri"/>
              </a:rPr>
              <a:t>attainment are reported </a:t>
            </a:r>
            <a:r>
              <a:rPr sz="2000" dirty="0">
                <a:latin typeface="Calibri"/>
                <a:cs typeface="Calibri"/>
              </a:rPr>
              <a:t>and  </a:t>
            </a:r>
            <a:r>
              <a:rPr sz="2000" spc="-10" dirty="0">
                <a:latin typeface="Calibri"/>
                <a:cs typeface="Calibri"/>
              </a:rPr>
              <a:t>recorded.</a:t>
            </a:r>
            <a:endParaRPr sz="2000" dirty="0">
              <a:latin typeface="Calibri"/>
              <a:cs typeface="Calibri"/>
            </a:endParaRPr>
          </a:p>
        </p:txBody>
      </p:sp>
      <p:sp>
        <p:nvSpPr>
          <p:cNvPr id="4" name="object 4"/>
          <p:cNvSpPr/>
          <p:nvPr/>
        </p:nvSpPr>
        <p:spPr>
          <a:xfrm>
            <a:off x="7395207" y="2216960"/>
            <a:ext cx="2616058" cy="2424077"/>
          </a:xfrm>
          <a:prstGeom prst="rect">
            <a:avLst/>
          </a:prstGeom>
          <a:blipFill>
            <a:blip r:embed="rId2" cstate="print"/>
            <a:stretch>
              <a:fillRect/>
            </a:stretch>
          </a:blipFill>
        </p:spPr>
        <p:txBody>
          <a:bodyPr wrap="square" lIns="0" tIns="0" rIns="0" bIns="0" rtlCol="0"/>
          <a:lstStyle/>
          <a:p>
            <a:endParaRPr/>
          </a:p>
        </p:txBody>
      </p:sp>
      <p:sp>
        <p:nvSpPr>
          <p:cNvPr id="5" name="Rectangle 4">
            <a:extLst>
              <a:ext uri="{FF2B5EF4-FFF2-40B4-BE49-F238E27FC236}">
                <a16:creationId xmlns:a16="http://schemas.microsoft.com/office/drawing/2014/main" id="{F9BC83D9-2257-4A03-A540-97CCF6B469EF}"/>
              </a:ext>
            </a:extLst>
          </p:cNvPr>
          <p:cNvSpPr/>
          <p:nvPr/>
        </p:nvSpPr>
        <p:spPr>
          <a:xfrm>
            <a:off x="116962" y="2305615"/>
            <a:ext cx="7181739" cy="2246769"/>
          </a:xfrm>
          <a:prstGeom prst="rect">
            <a:avLst/>
          </a:prstGeom>
        </p:spPr>
        <p:txBody>
          <a:bodyPr wrap="square">
            <a:spAutoFit/>
          </a:bodyPr>
          <a:lstStyle/>
          <a:p>
            <a:r>
              <a:rPr lang="en-GB" sz="2000" dirty="0">
                <a:latin typeface="Calibri"/>
                <a:cs typeface="Calibri"/>
              </a:rPr>
              <a:t>A </a:t>
            </a:r>
            <a:r>
              <a:rPr lang="en-GB" sz="2000" spc="-20" dirty="0">
                <a:latin typeface="Calibri"/>
                <a:cs typeface="Calibri"/>
              </a:rPr>
              <a:t>pupil’s </a:t>
            </a:r>
            <a:r>
              <a:rPr lang="en-GB" sz="2000" spc="-10" dirty="0">
                <a:latin typeface="Calibri"/>
                <a:cs typeface="Calibri"/>
              </a:rPr>
              <a:t>progress </a:t>
            </a:r>
            <a:r>
              <a:rPr lang="en-GB" sz="2000" spc="-5" dirty="0">
                <a:latin typeface="Calibri"/>
                <a:cs typeface="Calibri"/>
              </a:rPr>
              <a:t>throughout </a:t>
            </a:r>
            <a:r>
              <a:rPr lang="en-GB" sz="2000" dirty="0">
                <a:latin typeface="Calibri"/>
                <a:cs typeface="Calibri"/>
              </a:rPr>
              <a:t>the </a:t>
            </a:r>
            <a:r>
              <a:rPr lang="en-GB" sz="2000" spc="-5" dirty="0">
                <a:latin typeface="Calibri"/>
                <a:cs typeface="Calibri"/>
              </a:rPr>
              <a:t>subjects of English </a:t>
            </a:r>
            <a:r>
              <a:rPr lang="en-GB" sz="2000" dirty="0">
                <a:latin typeface="Calibri"/>
                <a:cs typeface="Calibri"/>
              </a:rPr>
              <a:t>and </a:t>
            </a:r>
            <a:r>
              <a:rPr lang="en-GB" sz="2000" spc="-5" dirty="0">
                <a:latin typeface="Calibri"/>
                <a:cs typeface="Calibri"/>
              </a:rPr>
              <a:t>Mathematics </a:t>
            </a:r>
            <a:r>
              <a:rPr lang="en-GB" sz="2000" spc="-10" dirty="0">
                <a:latin typeface="Calibri"/>
                <a:cs typeface="Calibri"/>
              </a:rPr>
              <a:t>are </a:t>
            </a:r>
            <a:r>
              <a:rPr lang="en-GB" sz="2000" spc="-5" dirty="0">
                <a:latin typeface="Calibri"/>
                <a:cs typeface="Calibri"/>
              </a:rPr>
              <a:t>assessed by </a:t>
            </a:r>
            <a:r>
              <a:rPr lang="en-GB" sz="2000" spc="-10" dirty="0">
                <a:latin typeface="Calibri"/>
                <a:cs typeface="Calibri"/>
              </a:rPr>
              <a:t>teachers  </a:t>
            </a:r>
            <a:r>
              <a:rPr lang="en-GB" sz="2000" spc="-5" dirty="0">
                <a:latin typeface="Calibri"/>
                <a:cs typeface="Calibri"/>
              </a:rPr>
              <a:t>throughout </a:t>
            </a:r>
            <a:r>
              <a:rPr lang="en-GB" sz="2000" dirty="0">
                <a:latin typeface="Calibri"/>
                <a:cs typeface="Calibri"/>
              </a:rPr>
              <a:t>each </a:t>
            </a:r>
            <a:r>
              <a:rPr lang="en-GB" sz="2000" spc="-5" dirty="0">
                <a:latin typeface="Calibri"/>
                <a:cs typeface="Calibri"/>
              </a:rPr>
              <a:t>year using </a:t>
            </a:r>
            <a:r>
              <a:rPr lang="en-GB" sz="2000" dirty="0">
                <a:latin typeface="Calibri"/>
                <a:cs typeface="Calibri"/>
              </a:rPr>
              <a:t>APP (Assessing </a:t>
            </a:r>
            <a:r>
              <a:rPr lang="en-GB" sz="2000" spc="-20" dirty="0">
                <a:latin typeface="Calibri"/>
                <a:cs typeface="Calibri"/>
              </a:rPr>
              <a:t>Pupil’s </a:t>
            </a:r>
            <a:r>
              <a:rPr lang="en-GB" sz="2000" spc="-10" dirty="0">
                <a:latin typeface="Calibri"/>
                <a:cs typeface="Calibri"/>
              </a:rPr>
              <a:t>Progress) </a:t>
            </a:r>
            <a:r>
              <a:rPr lang="en-GB" sz="2000" dirty="0">
                <a:latin typeface="Calibri"/>
                <a:cs typeface="Calibri"/>
              </a:rPr>
              <a:t>guidance, this </a:t>
            </a:r>
            <a:r>
              <a:rPr lang="en-GB" sz="2000" spc="-5" dirty="0">
                <a:latin typeface="Calibri"/>
                <a:cs typeface="Calibri"/>
              </a:rPr>
              <a:t>is reported </a:t>
            </a:r>
            <a:r>
              <a:rPr lang="en-GB" sz="2000" spc="-10" dirty="0">
                <a:latin typeface="Calibri"/>
                <a:cs typeface="Calibri"/>
              </a:rPr>
              <a:t>to parents </a:t>
            </a:r>
            <a:r>
              <a:rPr lang="en-GB" sz="2000" spc="-5" dirty="0">
                <a:latin typeface="Calibri"/>
                <a:cs typeface="Calibri"/>
              </a:rPr>
              <a:t>in  </a:t>
            </a:r>
            <a:r>
              <a:rPr lang="en-GB" sz="2000" dirty="0">
                <a:latin typeface="Calibri"/>
                <a:cs typeface="Calibri"/>
              </a:rPr>
              <a:t>a </a:t>
            </a:r>
            <a:r>
              <a:rPr lang="en-GB" sz="2000" spc="-10" dirty="0">
                <a:latin typeface="Calibri"/>
                <a:cs typeface="Calibri"/>
              </a:rPr>
              <a:t>written </a:t>
            </a:r>
            <a:r>
              <a:rPr lang="en-GB" sz="2000" spc="-5" dirty="0">
                <a:latin typeface="Calibri"/>
                <a:cs typeface="Calibri"/>
              </a:rPr>
              <a:t>report during </a:t>
            </a:r>
            <a:r>
              <a:rPr lang="en-GB" sz="2000" dirty="0">
                <a:latin typeface="Calibri"/>
                <a:cs typeface="Calibri"/>
              </a:rPr>
              <a:t>the </a:t>
            </a:r>
            <a:r>
              <a:rPr lang="en-GB" sz="2000" spc="-5" dirty="0">
                <a:latin typeface="Calibri"/>
                <a:cs typeface="Calibri"/>
              </a:rPr>
              <a:t>summer term of </a:t>
            </a:r>
            <a:r>
              <a:rPr lang="en-GB" sz="2000" dirty="0">
                <a:latin typeface="Calibri"/>
                <a:cs typeface="Calibri"/>
              </a:rPr>
              <a:t>each </a:t>
            </a:r>
            <a:r>
              <a:rPr lang="en-GB" sz="2000" spc="-5" dirty="0">
                <a:latin typeface="Calibri"/>
                <a:cs typeface="Calibri"/>
              </a:rPr>
              <a:t>school </a:t>
            </a:r>
            <a:r>
              <a:rPr lang="en-GB" sz="2000" spc="-45" dirty="0">
                <a:latin typeface="Calibri"/>
                <a:cs typeface="Calibri"/>
              </a:rPr>
              <a:t>year, </a:t>
            </a:r>
            <a:r>
              <a:rPr lang="en-GB" sz="2000" dirty="0">
                <a:latin typeface="Calibri"/>
                <a:cs typeface="Calibri"/>
              </a:rPr>
              <a:t>and </a:t>
            </a:r>
            <a:r>
              <a:rPr lang="en-GB" sz="2000" spc="-20" dirty="0">
                <a:latin typeface="Calibri"/>
                <a:cs typeface="Calibri"/>
              </a:rPr>
              <a:t>at </a:t>
            </a:r>
            <a:r>
              <a:rPr lang="en-GB" sz="2000" spc="-10" dirty="0">
                <a:latin typeface="Calibri"/>
                <a:cs typeface="Calibri"/>
              </a:rPr>
              <a:t>parental </a:t>
            </a:r>
            <a:r>
              <a:rPr lang="en-GB" sz="2000" spc="-5" dirty="0">
                <a:latin typeface="Calibri"/>
                <a:cs typeface="Calibri"/>
              </a:rPr>
              <a:t>consultations. </a:t>
            </a:r>
            <a:r>
              <a:rPr lang="en-GB" sz="2000" spc="-10" dirty="0">
                <a:latin typeface="Calibri"/>
                <a:cs typeface="Calibri"/>
              </a:rPr>
              <a:t>Pupil  progress </a:t>
            </a:r>
            <a:r>
              <a:rPr lang="en-GB" sz="2000" spc="-5" dirty="0">
                <a:latin typeface="Calibri"/>
                <a:cs typeface="Calibri"/>
              </a:rPr>
              <a:t>meetings </a:t>
            </a:r>
            <a:r>
              <a:rPr lang="en-GB" sz="2000" spc="-10" dirty="0">
                <a:latin typeface="Calibri"/>
                <a:cs typeface="Calibri"/>
              </a:rPr>
              <a:t>are </a:t>
            </a:r>
            <a:r>
              <a:rPr lang="en-GB" sz="2000" spc="-5" dirty="0">
                <a:latin typeface="Calibri"/>
                <a:cs typeface="Calibri"/>
              </a:rPr>
              <a:t>held </a:t>
            </a:r>
            <a:r>
              <a:rPr lang="en-GB" sz="2000" spc="-10" dirty="0">
                <a:latin typeface="Calibri"/>
                <a:cs typeface="Calibri"/>
              </a:rPr>
              <a:t>termly </a:t>
            </a:r>
            <a:r>
              <a:rPr lang="en-GB" sz="2000" spc="-5" dirty="0">
                <a:latin typeface="Calibri"/>
                <a:cs typeface="Calibri"/>
              </a:rPr>
              <a:t>between </a:t>
            </a:r>
            <a:r>
              <a:rPr lang="en-GB" sz="2000" dirty="0">
                <a:latin typeface="Calibri"/>
                <a:cs typeface="Calibri"/>
              </a:rPr>
              <a:t>class </a:t>
            </a:r>
            <a:r>
              <a:rPr lang="en-GB" sz="2000" spc="-10" dirty="0">
                <a:latin typeface="Calibri"/>
                <a:cs typeface="Calibri"/>
              </a:rPr>
              <a:t>teachers </a:t>
            </a:r>
            <a:r>
              <a:rPr lang="en-GB" sz="2000" dirty="0">
                <a:latin typeface="Calibri"/>
                <a:cs typeface="Calibri"/>
              </a:rPr>
              <a:t>and </a:t>
            </a:r>
            <a:r>
              <a:rPr lang="en-GB" sz="2000" spc="-10" dirty="0">
                <a:latin typeface="Calibri"/>
                <a:cs typeface="Calibri"/>
              </a:rPr>
              <a:t>members </a:t>
            </a:r>
            <a:r>
              <a:rPr lang="en-GB" sz="2000" spc="-5" dirty="0">
                <a:latin typeface="Calibri"/>
                <a:cs typeface="Calibri"/>
              </a:rPr>
              <a:t>of </a:t>
            </a:r>
            <a:r>
              <a:rPr lang="en-GB" sz="2000" dirty="0">
                <a:latin typeface="Calibri"/>
                <a:cs typeface="Calibri"/>
              </a:rPr>
              <a:t>the </a:t>
            </a:r>
            <a:r>
              <a:rPr lang="en-GB" sz="2000" spc="-5" dirty="0">
                <a:latin typeface="Calibri"/>
                <a:cs typeface="Calibri"/>
              </a:rPr>
              <a:t>schools </a:t>
            </a:r>
            <a:r>
              <a:rPr lang="en-GB" sz="2000" spc="-10" dirty="0">
                <a:latin typeface="Calibri"/>
                <a:cs typeface="Calibri"/>
              </a:rPr>
              <a:t>leadership  </a:t>
            </a:r>
            <a:r>
              <a:rPr lang="en-GB" sz="2000" spc="-5" dirty="0">
                <a:latin typeface="Calibri"/>
                <a:cs typeface="Calibri"/>
              </a:rPr>
              <a:t>team.</a:t>
            </a:r>
            <a:endParaRPr lang="en-GB"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2937" y="271232"/>
            <a:ext cx="3663315" cy="695325"/>
          </a:xfrm>
          <a:prstGeom prst="rect">
            <a:avLst/>
          </a:prstGeom>
        </p:spPr>
        <p:txBody>
          <a:bodyPr vert="horz" wrap="square" lIns="0" tIns="11430" rIns="0" bIns="0" rtlCol="0">
            <a:spAutoFit/>
          </a:bodyPr>
          <a:lstStyle/>
          <a:p>
            <a:pPr marL="12700">
              <a:lnSpc>
                <a:spcPct val="100000"/>
              </a:lnSpc>
              <a:spcBef>
                <a:spcPts val="90"/>
              </a:spcBef>
            </a:pPr>
            <a:r>
              <a:rPr spc="-40" dirty="0"/>
              <a:t>Extra-</a:t>
            </a:r>
            <a:r>
              <a:rPr spc="-35" dirty="0"/>
              <a:t> </a:t>
            </a:r>
            <a:r>
              <a:rPr spc="-30" dirty="0"/>
              <a:t>Curricular</a:t>
            </a:r>
          </a:p>
        </p:txBody>
      </p:sp>
      <p:sp>
        <p:nvSpPr>
          <p:cNvPr id="3" name="object 3"/>
          <p:cNvSpPr txBox="1"/>
          <p:nvPr/>
        </p:nvSpPr>
        <p:spPr>
          <a:xfrm>
            <a:off x="352937" y="1158461"/>
            <a:ext cx="8574248" cy="3366947"/>
          </a:xfrm>
          <a:prstGeom prst="rect">
            <a:avLst/>
          </a:prstGeom>
        </p:spPr>
        <p:txBody>
          <a:bodyPr vert="horz" wrap="square" lIns="0" tIns="108585" rIns="0" bIns="0" rtlCol="0">
            <a:spAutoFit/>
          </a:bodyPr>
          <a:lstStyle/>
          <a:p>
            <a:pPr marL="12700">
              <a:lnSpc>
                <a:spcPct val="100000"/>
              </a:lnSpc>
              <a:spcBef>
                <a:spcPts val="855"/>
              </a:spcBef>
              <a:tabLst>
                <a:tab pos="240665" algn="l"/>
                <a:tab pos="241300" algn="l"/>
              </a:tabLst>
            </a:pPr>
            <a:r>
              <a:rPr sz="2000" spc="-25" dirty="0">
                <a:latin typeface="Calibri"/>
                <a:cs typeface="Calibri"/>
              </a:rPr>
              <a:t>At </a:t>
            </a:r>
            <a:r>
              <a:rPr sz="2000" spc="-15" dirty="0">
                <a:latin typeface="Calibri"/>
                <a:cs typeface="Calibri"/>
              </a:rPr>
              <a:t>Paradise </a:t>
            </a:r>
            <a:r>
              <a:rPr sz="2000" spc="-10" dirty="0">
                <a:latin typeface="Calibri"/>
                <a:cs typeface="Calibri"/>
              </a:rPr>
              <a:t>we </a:t>
            </a:r>
            <a:r>
              <a:rPr sz="2000" spc="-20" dirty="0">
                <a:latin typeface="Calibri"/>
                <a:cs typeface="Calibri"/>
              </a:rPr>
              <a:t>offer </a:t>
            </a:r>
            <a:r>
              <a:rPr sz="2000" dirty="0">
                <a:latin typeface="Calibri"/>
                <a:cs typeface="Calibri"/>
              </a:rPr>
              <a:t>a </a:t>
            </a:r>
            <a:r>
              <a:rPr sz="2000" spc="-10" dirty="0">
                <a:latin typeface="Calibri"/>
                <a:cs typeface="Calibri"/>
              </a:rPr>
              <a:t>range </a:t>
            </a:r>
            <a:r>
              <a:rPr sz="2000" spc="-5" dirty="0">
                <a:latin typeface="Calibri"/>
                <a:cs typeface="Calibri"/>
              </a:rPr>
              <a:t>of </a:t>
            </a:r>
            <a:r>
              <a:rPr sz="2000" dirty="0">
                <a:latin typeface="Calibri"/>
                <a:cs typeface="Calibri"/>
              </a:rPr>
              <a:t>clubs </a:t>
            </a:r>
            <a:r>
              <a:rPr lang="en-GB" sz="2000" dirty="0">
                <a:latin typeface="Calibri"/>
                <a:cs typeface="Calibri"/>
              </a:rPr>
              <a:t>which change every term.</a:t>
            </a:r>
            <a:endParaRPr sz="2000" dirty="0">
              <a:latin typeface="Calibri"/>
              <a:cs typeface="Calibri"/>
            </a:endParaRPr>
          </a:p>
          <a:p>
            <a:pPr marL="12700">
              <a:lnSpc>
                <a:spcPct val="100000"/>
              </a:lnSpc>
              <a:spcBef>
                <a:spcPts val="755"/>
              </a:spcBef>
              <a:tabLst>
                <a:tab pos="240665" algn="l"/>
                <a:tab pos="241300" algn="l"/>
              </a:tabLst>
            </a:pPr>
            <a:r>
              <a:rPr sz="2000" spc="-5" dirty="0">
                <a:latin typeface="Calibri"/>
                <a:cs typeface="Calibri"/>
              </a:rPr>
              <a:t>These </a:t>
            </a:r>
            <a:r>
              <a:rPr sz="2000" dirty="0">
                <a:latin typeface="Calibri"/>
                <a:cs typeface="Calibri"/>
              </a:rPr>
              <a:t>run </a:t>
            </a:r>
            <a:r>
              <a:rPr sz="2000" spc="-20" dirty="0">
                <a:latin typeface="Calibri"/>
                <a:cs typeface="Calibri"/>
              </a:rPr>
              <a:t>at </a:t>
            </a:r>
            <a:r>
              <a:rPr sz="2000" spc="-5" dirty="0">
                <a:latin typeface="Calibri"/>
                <a:cs typeface="Calibri"/>
              </a:rPr>
              <a:t>lunch </a:t>
            </a:r>
            <a:r>
              <a:rPr sz="2000" dirty="0">
                <a:latin typeface="Calibri"/>
                <a:cs typeface="Calibri"/>
              </a:rPr>
              <a:t>times and</a:t>
            </a:r>
            <a:r>
              <a:rPr lang="en-GB" sz="2000" dirty="0">
                <a:latin typeface="Calibri"/>
                <a:cs typeface="Calibri"/>
              </a:rPr>
              <a:t> after school</a:t>
            </a:r>
            <a:r>
              <a:rPr sz="2000" spc="-10" dirty="0">
                <a:latin typeface="Calibri"/>
                <a:cs typeface="Calibri"/>
              </a:rPr>
              <a:t> </a:t>
            </a:r>
            <a:r>
              <a:rPr sz="2000" spc="-5" dirty="0">
                <a:latin typeface="Calibri"/>
                <a:cs typeface="Calibri"/>
              </a:rPr>
              <a:t>currently </a:t>
            </a:r>
            <a:r>
              <a:rPr sz="2000" dirty="0">
                <a:latin typeface="Calibri"/>
                <a:cs typeface="Calibri"/>
              </a:rPr>
              <a:t>and </a:t>
            </a:r>
            <a:r>
              <a:rPr sz="2000" spc="-15" dirty="0">
                <a:latin typeface="Calibri"/>
                <a:cs typeface="Calibri"/>
              </a:rPr>
              <a:t>are </a:t>
            </a:r>
            <a:r>
              <a:rPr sz="2000" spc="-10" dirty="0">
                <a:latin typeface="Calibri"/>
                <a:cs typeface="Calibri"/>
              </a:rPr>
              <a:t>very </a:t>
            </a:r>
            <a:r>
              <a:rPr sz="2000" spc="-5" dirty="0">
                <a:latin typeface="Calibri"/>
                <a:cs typeface="Calibri"/>
              </a:rPr>
              <a:t>popular </a:t>
            </a:r>
            <a:r>
              <a:rPr sz="2000" dirty="0">
                <a:latin typeface="Calibri"/>
                <a:cs typeface="Calibri"/>
              </a:rPr>
              <a:t>with the</a:t>
            </a:r>
            <a:r>
              <a:rPr sz="2000" spc="70" dirty="0">
                <a:latin typeface="Calibri"/>
                <a:cs typeface="Calibri"/>
              </a:rPr>
              <a:t> </a:t>
            </a:r>
            <a:r>
              <a:rPr sz="2000" spc="-5" dirty="0">
                <a:latin typeface="Calibri"/>
                <a:cs typeface="Calibri"/>
              </a:rPr>
              <a:t>children.</a:t>
            </a:r>
            <a:endParaRPr sz="2000" dirty="0">
              <a:latin typeface="Calibri"/>
              <a:cs typeface="Calibri"/>
            </a:endParaRPr>
          </a:p>
          <a:p>
            <a:pPr marL="12700" marR="691515" algn="just">
              <a:lnSpc>
                <a:spcPts val="2160"/>
              </a:lnSpc>
              <a:spcBef>
                <a:spcPts val="1040"/>
              </a:spcBef>
              <a:tabLst>
                <a:tab pos="241300" algn="l"/>
              </a:tabLst>
            </a:pPr>
            <a:r>
              <a:rPr sz="2000" spc="-10" dirty="0">
                <a:latin typeface="Calibri"/>
                <a:cs typeface="Calibri"/>
              </a:rPr>
              <a:t>Children are informed </a:t>
            </a:r>
            <a:r>
              <a:rPr sz="2000" spc="-5" dirty="0">
                <a:latin typeface="Calibri"/>
                <a:cs typeface="Calibri"/>
              </a:rPr>
              <a:t>of </a:t>
            </a:r>
            <a:r>
              <a:rPr sz="2000" dirty="0">
                <a:latin typeface="Calibri"/>
                <a:cs typeface="Calibri"/>
              </a:rPr>
              <a:t>the </a:t>
            </a:r>
            <a:r>
              <a:rPr sz="2000" spc="-5" dirty="0">
                <a:latin typeface="Calibri"/>
                <a:cs typeface="Calibri"/>
              </a:rPr>
              <a:t>upcoming </a:t>
            </a:r>
            <a:r>
              <a:rPr sz="2000" dirty="0">
                <a:latin typeface="Calibri"/>
                <a:cs typeface="Calibri"/>
              </a:rPr>
              <a:t>clubs </a:t>
            </a:r>
            <a:r>
              <a:rPr sz="2000" spc="-5" dirty="0">
                <a:latin typeface="Calibri"/>
                <a:cs typeface="Calibri"/>
              </a:rPr>
              <a:t>in assemblies, </a:t>
            </a:r>
            <a:r>
              <a:rPr sz="2000" dirty="0">
                <a:latin typeface="Calibri"/>
                <a:cs typeface="Calibri"/>
              </a:rPr>
              <a:t>then </a:t>
            </a:r>
            <a:r>
              <a:rPr sz="2000" spc="-20" dirty="0">
                <a:latin typeface="Calibri"/>
                <a:cs typeface="Calibri"/>
              </a:rPr>
              <a:t>letters </a:t>
            </a:r>
            <a:r>
              <a:rPr sz="2000" spc="-10" dirty="0">
                <a:latin typeface="Calibri"/>
                <a:cs typeface="Calibri"/>
              </a:rPr>
              <a:t>are sent </a:t>
            </a:r>
            <a:r>
              <a:rPr sz="2000" spc="-5" dirty="0">
                <a:latin typeface="Calibri"/>
                <a:cs typeface="Calibri"/>
              </a:rPr>
              <a:t>out </a:t>
            </a:r>
            <a:r>
              <a:rPr sz="2000" spc="-15" dirty="0">
                <a:latin typeface="Calibri"/>
                <a:cs typeface="Calibri"/>
              </a:rPr>
              <a:t>to </a:t>
            </a:r>
            <a:r>
              <a:rPr sz="2000" dirty="0">
                <a:latin typeface="Calibri"/>
                <a:cs typeface="Calibri"/>
              </a:rPr>
              <a:t>the  </a:t>
            </a:r>
            <a:r>
              <a:rPr sz="2000" spc="-10" dirty="0">
                <a:latin typeface="Calibri"/>
                <a:cs typeface="Calibri"/>
              </a:rPr>
              <a:t>parents </a:t>
            </a:r>
            <a:r>
              <a:rPr sz="2000" dirty="0">
                <a:latin typeface="Calibri"/>
                <a:cs typeface="Calibri"/>
              </a:rPr>
              <a:t>and </a:t>
            </a:r>
            <a:r>
              <a:rPr sz="2000" spc="-5" dirty="0">
                <a:latin typeface="Calibri"/>
                <a:cs typeface="Calibri"/>
              </a:rPr>
              <a:t>places </a:t>
            </a:r>
            <a:r>
              <a:rPr sz="2000" spc="-10" dirty="0">
                <a:latin typeface="Calibri"/>
                <a:cs typeface="Calibri"/>
              </a:rPr>
              <a:t>are </a:t>
            </a:r>
            <a:r>
              <a:rPr sz="2000" spc="-5" dirty="0">
                <a:latin typeface="Calibri"/>
                <a:cs typeface="Calibri"/>
              </a:rPr>
              <a:t>filled on </a:t>
            </a:r>
            <a:r>
              <a:rPr sz="2000" spc="-20" dirty="0">
                <a:latin typeface="Calibri"/>
                <a:cs typeface="Calibri"/>
              </a:rPr>
              <a:t>first </a:t>
            </a:r>
            <a:r>
              <a:rPr sz="2000" spc="-5" dirty="0">
                <a:latin typeface="Calibri"/>
                <a:cs typeface="Calibri"/>
              </a:rPr>
              <a:t>come, </a:t>
            </a:r>
            <a:r>
              <a:rPr sz="2000" spc="-20" dirty="0">
                <a:latin typeface="Calibri"/>
                <a:cs typeface="Calibri"/>
              </a:rPr>
              <a:t>first </a:t>
            </a:r>
            <a:r>
              <a:rPr sz="2000" spc="-5" dirty="0">
                <a:latin typeface="Calibri"/>
                <a:cs typeface="Calibri"/>
              </a:rPr>
              <a:t>served basis </a:t>
            </a:r>
            <a:r>
              <a:rPr sz="2000" spc="5" dirty="0">
                <a:latin typeface="Calibri"/>
                <a:cs typeface="Calibri"/>
              </a:rPr>
              <a:t>and </a:t>
            </a:r>
            <a:r>
              <a:rPr sz="2000" dirty="0">
                <a:latin typeface="Calibri"/>
                <a:cs typeface="Calibri"/>
              </a:rPr>
              <a:t>the </a:t>
            </a:r>
            <a:r>
              <a:rPr sz="2000" spc="-5" dirty="0">
                <a:latin typeface="Calibri"/>
                <a:cs typeface="Calibri"/>
              </a:rPr>
              <a:t>remainder </a:t>
            </a:r>
            <a:r>
              <a:rPr sz="2000" dirty="0">
                <a:latin typeface="Calibri"/>
                <a:cs typeface="Calibri"/>
              </a:rPr>
              <a:t>will </a:t>
            </a:r>
            <a:r>
              <a:rPr sz="2000" spc="-10" dirty="0">
                <a:latin typeface="Calibri"/>
                <a:cs typeface="Calibri"/>
              </a:rPr>
              <a:t>form </a:t>
            </a:r>
            <a:r>
              <a:rPr sz="2000" dirty="0">
                <a:latin typeface="Calibri"/>
                <a:cs typeface="Calibri"/>
              </a:rPr>
              <a:t>a  </a:t>
            </a:r>
            <a:r>
              <a:rPr sz="2000" spc="-5" dirty="0">
                <a:latin typeface="Calibri"/>
                <a:cs typeface="Calibri"/>
              </a:rPr>
              <a:t>waiting </a:t>
            </a:r>
            <a:r>
              <a:rPr sz="2000" spc="-10" dirty="0">
                <a:latin typeface="Calibri"/>
                <a:cs typeface="Calibri"/>
              </a:rPr>
              <a:t>list. </a:t>
            </a:r>
            <a:r>
              <a:rPr sz="2000" spc="-35" dirty="0">
                <a:latin typeface="Calibri"/>
                <a:cs typeface="Calibri"/>
              </a:rPr>
              <a:t>We </a:t>
            </a:r>
            <a:r>
              <a:rPr sz="2000" dirty="0">
                <a:latin typeface="Calibri"/>
                <a:cs typeface="Calibri"/>
              </a:rPr>
              <a:t>aim </a:t>
            </a:r>
            <a:r>
              <a:rPr sz="2000" spc="-10" dirty="0">
                <a:latin typeface="Calibri"/>
                <a:cs typeface="Calibri"/>
              </a:rPr>
              <a:t>to </a:t>
            </a:r>
            <a:r>
              <a:rPr sz="2000" spc="-5" dirty="0">
                <a:latin typeface="Calibri"/>
                <a:cs typeface="Calibri"/>
              </a:rPr>
              <a:t>give </a:t>
            </a:r>
            <a:r>
              <a:rPr sz="2000" dirty="0">
                <a:latin typeface="Calibri"/>
                <a:cs typeface="Calibri"/>
              </a:rPr>
              <a:t>all </a:t>
            </a:r>
            <a:r>
              <a:rPr sz="2000" spc="-5" dirty="0">
                <a:latin typeface="Calibri"/>
                <a:cs typeface="Calibri"/>
              </a:rPr>
              <a:t>children </a:t>
            </a:r>
            <a:r>
              <a:rPr sz="2000" dirty="0">
                <a:latin typeface="Calibri"/>
                <a:cs typeface="Calibri"/>
              </a:rPr>
              <a:t>an </a:t>
            </a:r>
            <a:r>
              <a:rPr sz="2000" spc="-5" dirty="0">
                <a:latin typeface="Calibri"/>
                <a:cs typeface="Calibri"/>
              </a:rPr>
              <a:t>opportunity </a:t>
            </a:r>
            <a:r>
              <a:rPr sz="2000" spc="-15" dirty="0">
                <a:latin typeface="Calibri"/>
                <a:cs typeface="Calibri"/>
              </a:rPr>
              <a:t>to attend </a:t>
            </a:r>
            <a:r>
              <a:rPr sz="2000" dirty="0">
                <a:latin typeface="Calibri"/>
                <a:cs typeface="Calibri"/>
              </a:rPr>
              <a:t>a club </a:t>
            </a:r>
            <a:r>
              <a:rPr sz="2000" spc="-5" dirty="0">
                <a:latin typeface="Calibri"/>
                <a:cs typeface="Calibri"/>
              </a:rPr>
              <a:t>so </a:t>
            </a:r>
            <a:r>
              <a:rPr sz="2000" dirty="0">
                <a:latin typeface="Calibri"/>
                <a:cs typeface="Calibri"/>
              </a:rPr>
              <a:t>the </a:t>
            </a:r>
            <a:r>
              <a:rPr sz="2000" spc="-5" dirty="0">
                <a:latin typeface="Calibri"/>
                <a:cs typeface="Calibri"/>
              </a:rPr>
              <a:t>waiting </a:t>
            </a:r>
            <a:r>
              <a:rPr sz="2000" spc="-10" dirty="0">
                <a:latin typeface="Calibri"/>
                <a:cs typeface="Calibri"/>
              </a:rPr>
              <a:t>list </a:t>
            </a:r>
            <a:r>
              <a:rPr sz="2000" spc="-5" dirty="0">
                <a:latin typeface="Calibri"/>
                <a:cs typeface="Calibri"/>
              </a:rPr>
              <a:t>is  automatically </a:t>
            </a:r>
            <a:r>
              <a:rPr sz="2000" spc="-10" dirty="0">
                <a:latin typeface="Calibri"/>
                <a:cs typeface="Calibri"/>
              </a:rPr>
              <a:t>guaranteed </a:t>
            </a:r>
            <a:r>
              <a:rPr sz="2000" dirty="0">
                <a:latin typeface="Calibri"/>
                <a:cs typeface="Calibri"/>
              </a:rPr>
              <a:t>a </a:t>
            </a:r>
            <a:r>
              <a:rPr sz="2000" spc="-5" dirty="0">
                <a:latin typeface="Calibri"/>
                <a:cs typeface="Calibri"/>
              </a:rPr>
              <a:t>place </a:t>
            </a:r>
            <a:r>
              <a:rPr sz="2000" dirty="0">
                <a:latin typeface="Calibri"/>
                <a:cs typeface="Calibri"/>
              </a:rPr>
              <a:t>the </a:t>
            </a:r>
            <a:r>
              <a:rPr sz="2000" spc="-10" dirty="0">
                <a:latin typeface="Calibri"/>
                <a:cs typeface="Calibri"/>
              </a:rPr>
              <a:t>following</a:t>
            </a:r>
            <a:r>
              <a:rPr sz="2000" spc="30" dirty="0">
                <a:latin typeface="Calibri"/>
                <a:cs typeface="Calibri"/>
              </a:rPr>
              <a:t> </a:t>
            </a:r>
            <a:r>
              <a:rPr sz="2000" spc="-10" dirty="0">
                <a:latin typeface="Calibri"/>
                <a:cs typeface="Calibri"/>
              </a:rPr>
              <a:t>term.</a:t>
            </a:r>
            <a:endParaRPr sz="2000" dirty="0">
              <a:latin typeface="Calibri"/>
              <a:cs typeface="Calibri"/>
            </a:endParaRPr>
          </a:p>
          <a:p>
            <a:pPr marL="12700" marR="99695">
              <a:lnSpc>
                <a:spcPts val="2160"/>
              </a:lnSpc>
              <a:spcBef>
                <a:spcPts val="994"/>
              </a:spcBef>
              <a:tabLst>
                <a:tab pos="240665" algn="l"/>
                <a:tab pos="241300" algn="l"/>
              </a:tabLst>
            </a:pPr>
            <a:r>
              <a:rPr sz="2000" dirty="0">
                <a:latin typeface="Calibri"/>
                <a:cs typeface="Calibri"/>
              </a:rPr>
              <a:t>Range </a:t>
            </a:r>
            <a:r>
              <a:rPr sz="2000" spc="-5" dirty="0">
                <a:latin typeface="Calibri"/>
                <a:cs typeface="Calibri"/>
              </a:rPr>
              <a:t>of </a:t>
            </a:r>
            <a:r>
              <a:rPr sz="2000" dirty="0">
                <a:latin typeface="Calibri"/>
                <a:cs typeface="Calibri"/>
              </a:rPr>
              <a:t>clubs </a:t>
            </a:r>
            <a:r>
              <a:rPr sz="2000" spc="-10" dirty="0">
                <a:latin typeface="Calibri"/>
                <a:cs typeface="Calibri"/>
              </a:rPr>
              <a:t>are </a:t>
            </a:r>
            <a:r>
              <a:rPr sz="2000" spc="-5" dirty="0">
                <a:latin typeface="Calibri"/>
                <a:cs typeface="Calibri"/>
              </a:rPr>
              <a:t>dependent on </a:t>
            </a:r>
            <a:r>
              <a:rPr sz="2000" dirty="0">
                <a:latin typeface="Calibri"/>
                <a:cs typeface="Calibri"/>
              </a:rPr>
              <a:t>the time </a:t>
            </a:r>
            <a:r>
              <a:rPr sz="2000" spc="-5" dirty="0">
                <a:latin typeface="Calibri"/>
                <a:cs typeface="Calibri"/>
              </a:rPr>
              <a:t>of year </a:t>
            </a:r>
            <a:r>
              <a:rPr sz="2000" dirty="0">
                <a:latin typeface="Calibri"/>
                <a:cs typeface="Calibri"/>
              </a:rPr>
              <a:t>and </a:t>
            </a:r>
            <a:r>
              <a:rPr sz="2000" spc="-5" dirty="0">
                <a:latin typeface="Calibri"/>
                <a:cs typeface="Calibri"/>
              </a:rPr>
              <a:t>subjects </a:t>
            </a:r>
            <a:r>
              <a:rPr sz="2000" spc="-15" dirty="0">
                <a:latin typeface="Calibri"/>
                <a:cs typeface="Calibri"/>
              </a:rPr>
              <a:t>may </a:t>
            </a:r>
            <a:r>
              <a:rPr sz="2000" spc="-30" dirty="0">
                <a:latin typeface="Calibri"/>
                <a:cs typeface="Calibri"/>
              </a:rPr>
              <a:t>vary. </a:t>
            </a:r>
            <a:r>
              <a:rPr sz="2000" spc="-5" dirty="0">
                <a:latin typeface="Calibri"/>
                <a:cs typeface="Calibri"/>
              </a:rPr>
              <a:t>Visit </a:t>
            </a:r>
            <a:r>
              <a:rPr sz="2000" dirty="0">
                <a:latin typeface="Calibri"/>
                <a:cs typeface="Calibri"/>
              </a:rPr>
              <a:t>the </a:t>
            </a:r>
            <a:r>
              <a:rPr sz="2000" spc="-10" dirty="0">
                <a:latin typeface="Calibri"/>
                <a:cs typeface="Calibri"/>
              </a:rPr>
              <a:t>website </a:t>
            </a:r>
            <a:r>
              <a:rPr sz="2000" spc="-15" dirty="0">
                <a:latin typeface="Calibri"/>
                <a:cs typeface="Calibri"/>
              </a:rPr>
              <a:t>to </a:t>
            </a:r>
            <a:r>
              <a:rPr sz="2000" spc="-5" dirty="0">
                <a:latin typeface="Calibri"/>
                <a:cs typeface="Calibri"/>
              </a:rPr>
              <a:t>get  </a:t>
            </a:r>
            <a:r>
              <a:rPr sz="2000" dirty="0">
                <a:latin typeface="Calibri"/>
                <a:cs typeface="Calibri"/>
              </a:rPr>
              <a:t>a </a:t>
            </a:r>
            <a:r>
              <a:rPr sz="2000" spc="-15" dirty="0">
                <a:latin typeface="Calibri"/>
                <a:cs typeface="Calibri"/>
              </a:rPr>
              <a:t>list </a:t>
            </a:r>
            <a:r>
              <a:rPr sz="2000" spc="-5" dirty="0">
                <a:latin typeface="Calibri"/>
                <a:cs typeface="Calibri"/>
              </a:rPr>
              <a:t>of our </a:t>
            </a:r>
            <a:r>
              <a:rPr sz="2000" spc="-10" dirty="0">
                <a:latin typeface="Calibri"/>
                <a:cs typeface="Calibri"/>
              </a:rPr>
              <a:t>current</a:t>
            </a:r>
            <a:r>
              <a:rPr sz="2000" spc="10" dirty="0">
                <a:latin typeface="Calibri"/>
                <a:cs typeface="Calibri"/>
              </a:rPr>
              <a:t> </a:t>
            </a:r>
            <a:r>
              <a:rPr sz="2000" dirty="0">
                <a:latin typeface="Calibri"/>
                <a:cs typeface="Calibri"/>
              </a:rPr>
              <a:t>clubs.</a:t>
            </a:r>
          </a:p>
        </p:txBody>
      </p:sp>
      <p:sp>
        <p:nvSpPr>
          <p:cNvPr id="4" name="object 4"/>
          <p:cNvSpPr/>
          <p:nvPr/>
        </p:nvSpPr>
        <p:spPr>
          <a:xfrm>
            <a:off x="4818667" y="4423340"/>
            <a:ext cx="3778577" cy="23073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 y="0"/>
            <a:ext cx="1768475" cy="695325"/>
          </a:xfrm>
          <a:prstGeom prst="rect">
            <a:avLst/>
          </a:prstGeom>
        </p:spPr>
        <p:txBody>
          <a:bodyPr vert="horz" wrap="square" lIns="0" tIns="11430" rIns="0" bIns="0" rtlCol="0">
            <a:spAutoFit/>
          </a:bodyPr>
          <a:lstStyle/>
          <a:p>
            <a:pPr marL="12700">
              <a:lnSpc>
                <a:spcPct val="100000"/>
              </a:lnSpc>
              <a:spcBef>
                <a:spcPts val="90"/>
              </a:spcBef>
            </a:pPr>
            <a:r>
              <a:rPr sz="4400" spc="-30" dirty="0">
                <a:solidFill>
                  <a:srgbClr val="0E58C4"/>
                </a:solidFill>
                <a:latin typeface="Calibri"/>
                <a:cs typeface="Calibri"/>
              </a:rPr>
              <a:t>O</a:t>
            </a:r>
            <a:r>
              <a:rPr sz="4400" spc="-90" dirty="0">
                <a:solidFill>
                  <a:srgbClr val="0E58C4"/>
                </a:solidFill>
                <a:latin typeface="Calibri"/>
                <a:cs typeface="Calibri"/>
              </a:rPr>
              <a:t>F</a:t>
            </a:r>
            <a:r>
              <a:rPr sz="4400" spc="-55" dirty="0">
                <a:solidFill>
                  <a:srgbClr val="0E58C4"/>
                </a:solidFill>
                <a:latin typeface="Calibri"/>
                <a:cs typeface="Calibri"/>
              </a:rPr>
              <a:t>S</a:t>
            </a:r>
            <a:r>
              <a:rPr sz="4400" spc="-30" dirty="0">
                <a:solidFill>
                  <a:srgbClr val="0E58C4"/>
                </a:solidFill>
                <a:latin typeface="Calibri"/>
                <a:cs typeface="Calibri"/>
              </a:rPr>
              <a:t>TED</a:t>
            </a:r>
            <a:endParaRPr sz="4400" dirty="0">
              <a:latin typeface="Calibri"/>
              <a:cs typeface="Calibri"/>
            </a:endParaRPr>
          </a:p>
        </p:txBody>
      </p:sp>
      <p:sp>
        <p:nvSpPr>
          <p:cNvPr id="4" name="object 4"/>
          <p:cNvSpPr txBox="1"/>
          <p:nvPr/>
        </p:nvSpPr>
        <p:spPr>
          <a:xfrm>
            <a:off x="152400" y="695325"/>
            <a:ext cx="9412732" cy="289823"/>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Our </a:t>
            </a:r>
            <a:r>
              <a:rPr sz="1800" spc="-10" dirty="0">
                <a:latin typeface="Calibri"/>
                <a:cs typeface="Calibri"/>
              </a:rPr>
              <a:t>last </a:t>
            </a:r>
            <a:r>
              <a:rPr sz="1800" spc="-5" dirty="0">
                <a:latin typeface="Calibri"/>
                <a:cs typeface="Calibri"/>
              </a:rPr>
              <a:t>inspection </a:t>
            </a:r>
            <a:r>
              <a:rPr sz="1800" spc="-10" dirty="0">
                <a:latin typeface="Calibri"/>
                <a:cs typeface="Calibri"/>
              </a:rPr>
              <a:t>was </a:t>
            </a:r>
            <a:r>
              <a:rPr sz="1800" spc="-5" dirty="0">
                <a:latin typeface="Calibri"/>
                <a:cs typeface="Calibri"/>
              </a:rPr>
              <a:t>in </a:t>
            </a:r>
            <a:r>
              <a:rPr lang="en-GB" spc="-5" dirty="0">
                <a:latin typeface="Calibri"/>
                <a:cs typeface="Calibri"/>
              </a:rPr>
              <a:t>March 2022</a:t>
            </a:r>
            <a:r>
              <a:rPr sz="1800" dirty="0">
                <a:latin typeface="Calibri"/>
                <a:cs typeface="Calibri"/>
              </a:rPr>
              <a:t>. </a:t>
            </a:r>
            <a:r>
              <a:rPr sz="1800" spc="-5" dirty="0">
                <a:latin typeface="Calibri"/>
                <a:cs typeface="Calibri"/>
              </a:rPr>
              <a:t>The </a:t>
            </a:r>
            <a:r>
              <a:rPr sz="1800" dirty="0">
                <a:latin typeface="Calibri"/>
                <a:cs typeface="Calibri"/>
              </a:rPr>
              <a:t>full </a:t>
            </a:r>
            <a:r>
              <a:rPr sz="1800" spc="-5" dirty="0">
                <a:latin typeface="Calibri"/>
                <a:cs typeface="Calibri"/>
              </a:rPr>
              <a:t>report is </a:t>
            </a:r>
            <a:r>
              <a:rPr sz="1800" spc="-10" dirty="0">
                <a:latin typeface="Calibri"/>
                <a:cs typeface="Calibri"/>
              </a:rPr>
              <a:t>available </a:t>
            </a:r>
            <a:r>
              <a:rPr sz="1800" dirty="0">
                <a:latin typeface="Calibri"/>
                <a:cs typeface="Calibri"/>
              </a:rPr>
              <a:t>to </a:t>
            </a:r>
            <a:r>
              <a:rPr sz="1800" spc="-10" dirty="0">
                <a:latin typeface="Calibri"/>
                <a:cs typeface="Calibri"/>
              </a:rPr>
              <a:t>read </a:t>
            </a:r>
            <a:r>
              <a:rPr sz="1800" spc="-5" dirty="0">
                <a:latin typeface="Calibri"/>
                <a:cs typeface="Calibri"/>
              </a:rPr>
              <a:t>on our</a:t>
            </a:r>
            <a:r>
              <a:rPr sz="1800" spc="125" dirty="0">
                <a:latin typeface="Calibri"/>
                <a:cs typeface="Calibri"/>
              </a:rPr>
              <a:t> </a:t>
            </a:r>
            <a:r>
              <a:rPr sz="1800" spc="-5" dirty="0">
                <a:latin typeface="Calibri"/>
                <a:cs typeface="Calibri"/>
              </a:rPr>
              <a:t>website.</a:t>
            </a:r>
            <a:endParaRPr sz="1800" dirty="0">
              <a:latin typeface="Calibri"/>
              <a:cs typeface="Calibri"/>
            </a:endParaRPr>
          </a:p>
        </p:txBody>
      </p:sp>
      <p:pic>
        <p:nvPicPr>
          <p:cNvPr id="5" name="Picture 4">
            <a:extLst>
              <a:ext uri="{FF2B5EF4-FFF2-40B4-BE49-F238E27FC236}">
                <a16:creationId xmlns:a16="http://schemas.microsoft.com/office/drawing/2014/main" id="{00B6F7FD-81FD-42FE-9E3E-ACEBD0609E40}"/>
              </a:ext>
            </a:extLst>
          </p:cNvPr>
          <p:cNvPicPr>
            <a:picLocks noChangeAspect="1"/>
          </p:cNvPicPr>
          <p:nvPr/>
        </p:nvPicPr>
        <p:blipFill rotWithShape="1">
          <a:blip r:embed="rId3"/>
          <a:srcRect l="61455" t="26448" r="16250" b="42222"/>
          <a:stretch/>
        </p:blipFill>
        <p:spPr>
          <a:xfrm>
            <a:off x="876692" y="2182993"/>
            <a:ext cx="2684283" cy="212172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a:extLst>
              <a:ext uri="{FF2B5EF4-FFF2-40B4-BE49-F238E27FC236}">
                <a16:creationId xmlns:a16="http://schemas.microsoft.com/office/drawing/2014/main" id="{E34E2665-298C-4FAC-B99A-80B61D6E0B5E}"/>
              </a:ext>
            </a:extLst>
          </p:cNvPr>
          <p:cNvPicPr>
            <a:picLocks noChangeAspect="1"/>
          </p:cNvPicPr>
          <p:nvPr/>
        </p:nvPicPr>
        <p:blipFill rotWithShape="1">
          <a:blip r:embed="rId4"/>
          <a:srcRect l="33751" t="34444" r="16249" b="16667"/>
          <a:stretch/>
        </p:blipFill>
        <p:spPr>
          <a:xfrm>
            <a:off x="4456070" y="2516957"/>
            <a:ext cx="7643036" cy="420367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BBB8F72F-DF2E-405C-A682-E0A2B0D09126}"/>
              </a:ext>
            </a:extLst>
          </p:cNvPr>
          <p:cNvSpPr txBox="1"/>
          <p:nvPr/>
        </p:nvSpPr>
        <p:spPr>
          <a:xfrm>
            <a:off x="593888" y="1227057"/>
            <a:ext cx="5632515" cy="646331"/>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Please read some of the very positive comments that were included in the most recent report</a:t>
            </a:r>
          </a:p>
        </p:txBody>
      </p:sp>
      <p:pic>
        <p:nvPicPr>
          <p:cNvPr id="8" name="Picture 7">
            <a:extLst>
              <a:ext uri="{FF2B5EF4-FFF2-40B4-BE49-F238E27FC236}">
                <a16:creationId xmlns:a16="http://schemas.microsoft.com/office/drawing/2014/main" id="{5CF01B0B-F524-4A38-8C9B-82387BB93756}"/>
              </a:ext>
            </a:extLst>
          </p:cNvPr>
          <p:cNvPicPr>
            <a:picLocks noChangeAspect="1"/>
          </p:cNvPicPr>
          <p:nvPr/>
        </p:nvPicPr>
        <p:blipFill rotWithShape="1">
          <a:blip r:embed="rId3"/>
          <a:srcRect l="33750" t="26448" r="43961" b="42222"/>
          <a:stretch/>
        </p:blipFill>
        <p:spPr>
          <a:xfrm>
            <a:off x="945824" y="4598906"/>
            <a:ext cx="2683496" cy="212172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241" y="212847"/>
            <a:ext cx="9973945" cy="1970410"/>
          </a:xfrm>
          <a:prstGeom prst="rect">
            <a:avLst/>
          </a:prstGeom>
        </p:spPr>
        <p:txBody>
          <a:bodyPr vert="horz" wrap="square" lIns="0" tIns="107314" rIns="0" bIns="0" rtlCol="0">
            <a:spAutoFit/>
          </a:bodyPr>
          <a:lstStyle/>
          <a:p>
            <a:pPr marL="12700">
              <a:lnSpc>
                <a:spcPct val="100000"/>
              </a:lnSpc>
              <a:spcBef>
                <a:spcPts val="844"/>
              </a:spcBef>
            </a:pPr>
            <a:r>
              <a:rPr spc="-140" dirty="0"/>
              <a:t>SATS</a:t>
            </a:r>
            <a:r>
              <a:rPr spc="10" dirty="0"/>
              <a:t> </a:t>
            </a:r>
            <a:r>
              <a:rPr spc="-50" dirty="0"/>
              <a:t>Results</a:t>
            </a:r>
          </a:p>
          <a:p>
            <a:pPr marL="12700" marR="5080" algn="just">
              <a:spcBef>
                <a:spcPts val="620"/>
              </a:spcBef>
            </a:pPr>
            <a:r>
              <a:rPr sz="2000" spc="-15" dirty="0">
                <a:solidFill>
                  <a:srgbClr val="000000"/>
                </a:solidFill>
              </a:rPr>
              <a:t>Paradise </a:t>
            </a:r>
            <a:r>
              <a:rPr sz="2000" spc="-5" dirty="0">
                <a:solidFill>
                  <a:srgbClr val="000000"/>
                </a:solidFill>
              </a:rPr>
              <a:t>is </a:t>
            </a:r>
            <a:r>
              <a:rPr sz="2000" spc="-10" dirty="0">
                <a:solidFill>
                  <a:srgbClr val="000000"/>
                </a:solidFill>
              </a:rPr>
              <a:t>consistently </a:t>
            </a:r>
            <a:r>
              <a:rPr sz="2000" spc="-5" dirty="0">
                <a:solidFill>
                  <a:srgbClr val="000000"/>
                </a:solidFill>
              </a:rPr>
              <a:t>achieving </a:t>
            </a:r>
            <a:r>
              <a:rPr sz="2000" spc="-10" dirty="0">
                <a:solidFill>
                  <a:srgbClr val="000000"/>
                </a:solidFill>
              </a:rPr>
              <a:t>above </a:t>
            </a:r>
            <a:r>
              <a:rPr sz="2000" spc="-15" dirty="0">
                <a:solidFill>
                  <a:srgbClr val="000000"/>
                </a:solidFill>
              </a:rPr>
              <a:t>average </a:t>
            </a:r>
            <a:r>
              <a:rPr sz="2000" spc="-5" dirty="0">
                <a:solidFill>
                  <a:srgbClr val="000000"/>
                </a:solidFill>
              </a:rPr>
              <a:t>results compared with </a:t>
            </a:r>
            <a:r>
              <a:rPr sz="2000" dirty="0">
                <a:solidFill>
                  <a:srgbClr val="000000"/>
                </a:solidFill>
              </a:rPr>
              <a:t>the Kirklees and </a:t>
            </a:r>
            <a:r>
              <a:rPr sz="2000" spc="-5" dirty="0">
                <a:solidFill>
                  <a:srgbClr val="000000"/>
                </a:solidFill>
              </a:rPr>
              <a:t>national  </a:t>
            </a:r>
            <a:r>
              <a:rPr sz="2000" spc="-15" dirty="0">
                <a:solidFill>
                  <a:srgbClr val="000000"/>
                </a:solidFill>
              </a:rPr>
              <a:t>averages </a:t>
            </a:r>
            <a:r>
              <a:rPr sz="2000" dirty="0">
                <a:solidFill>
                  <a:srgbClr val="000000"/>
                </a:solidFill>
              </a:rPr>
              <a:t>and </a:t>
            </a:r>
            <a:r>
              <a:rPr sz="2000" spc="-10" dirty="0">
                <a:solidFill>
                  <a:srgbClr val="000000"/>
                </a:solidFill>
              </a:rPr>
              <a:t>expectations across </a:t>
            </a:r>
            <a:r>
              <a:rPr sz="2000" dirty="0">
                <a:solidFill>
                  <a:srgbClr val="000000"/>
                </a:solidFill>
              </a:rPr>
              <a:t>all </a:t>
            </a:r>
            <a:r>
              <a:rPr sz="2000" spc="-15" dirty="0">
                <a:solidFill>
                  <a:srgbClr val="000000"/>
                </a:solidFill>
              </a:rPr>
              <a:t>Key </a:t>
            </a:r>
            <a:r>
              <a:rPr sz="2000" spc="-5" dirty="0">
                <a:solidFill>
                  <a:srgbClr val="000000"/>
                </a:solidFill>
              </a:rPr>
              <a:t>Stages. </a:t>
            </a:r>
            <a:r>
              <a:rPr sz="2000" spc="-10" dirty="0">
                <a:solidFill>
                  <a:srgbClr val="000000"/>
                </a:solidFill>
              </a:rPr>
              <a:t>Paradise </a:t>
            </a:r>
            <a:r>
              <a:rPr sz="2000" spc="-5" dirty="0">
                <a:solidFill>
                  <a:srgbClr val="000000"/>
                </a:solidFill>
              </a:rPr>
              <a:t>is </a:t>
            </a:r>
            <a:r>
              <a:rPr sz="2000" spc="-10" dirty="0">
                <a:solidFill>
                  <a:srgbClr val="000000"/>
                </a:solidFill>
              </a:rPr>
              <a:t>consistently </a:t>
            </a:r>
            <a:r>
              <a:rPr sz="2000" spc="-5" dirty="0">
                <a:solidFill>
                  <a:srgbClr val="000000"/>
                </a:solidFill>
              </a:rPr>
              <a:t>achieving </a:t>
            </a:r>
            <a:r>
              <a:rPr sz="2000" spc="-10" dirty="0">
                <a:solidFill>
                  <a:srgbClr val="000000"/>
                </a:solidFill>
              </a:rPr>
              <a:t>above </a:t>
            </a:r>
            <a:r>
              <a:rPr sz="2000" spc="-20" dirty="0">
                <a:solidFill>
                  <a:srgbClr val="000000"/>
                </a:solidFill>
              </a:rPr>
              <a:t>average  </a:t>
            </a:r>
            <a:r>
              <a:rPr sz="2000" spc="-5" dirty="0">
                <a:solidFill>
                  <a:srgbClr val="000000"/>
                </a:solidFill>
              </a:rPr>
              <a:t>results compared with </a:t>
            </a:r>
            <a:r>
              <a:rPr sz="2000" spc="5" dirty="0">
                <a:solidFill>
                  <a:srgbClr val="000000"/>
                </a:solidFill>
              </a:rPr>
              <a:t>the </a:t>
            </a:r>
            <a:r>
              <a:rPr sz="2000" spc="-5" dirty="0">
                <a:solidFill>
                  <a:srgbClr val="000000"/>
                </a:solidFill>
              </a:rPr>
              <a:t>Kirklees </a:t>
            </a:r>
            <a:r>
              <a:rPr sz="2000" dirty="0">
                <a:solidFill>
                  <a:srgbClr val="000000"/>
                </a:solidFill>
              </a:rPr>
              <a:t>and </a:t>
            </a:r>
            <a:r>
              <a:rPr sz="2000" spc="-5" dirty="0">
                <a:solidFill>
                  <a:srgbClr val="000000"/>
                </a:solidFill>
              </a:rPr>
              <a:t>national </a:t>
            </a:r>
            <a:r>
              <a:rPr sz="2000" spc="-15" dirty="0">
                <a:solidFill>
                  <a:srgbClr val="000000"/>
                </a:solidFill>
              </a:rPr>
              <a:t>averages </a:t>
            </a:r>
            <a:r>
              <a:rPr sz="2000" dirty="0">
                <a:solidFill>
                  <a:srgbClr val="000000"/>
                </a:solidFill>
              </a:rPr>
              <a:t>and </a:t>
            </a:r>
            <a:r>
              <a:rPr sz="2000" spc="-10" dirty="0">
                <a:solidFill>
                  <a:srgbClr val="000000"/>
                </a:solidFill>
              </a:rPr>
              <a:t>expectations across </a:t>
            </a:r>
            <a:r>
              <a:rPr sz="2000" dirty="0">
                <a:solidFill>
                  <a:srgbClr val="000000"/>
                </a:solidFill>
              </a:rPr>
              <a:t>all </a:t>
            </a:r>
            <a:r>
              <a:rPr sz="2000" spc="-15" dirty="0">
                <a:solidFill>
                  <a:srgbClr val="000000"/>
                </a:solidFill>
              </a:rPr>
              <a:t>Key</a:t>
            </a:r>
            <a:r>
              <a:rPr sz="2000" spc="170" dirty="0">
                <a:solidFill>
                  <a:srgbClr val="000000"/>
                </a:solidFill>
              </a:rPr>
              <a:t> </a:t>
            </a:r>
            <a:r>
              <a:rPr sz="2000" spc="-5" dirty="0">
                <a:solidFill>
                  <a:srgbClr val="000000"/>
                </a:solidFill>
              </a:rPr>
              <a:t>Stages.</a:t>
            </a:r>
            <a:endParaRPr sz="2000" dirty="0"/>
          </a:p>
        </p:txBody>
      </p:sp>
      <p:sp>
        <p:nvSpPr>
          <p:cNvPr id="9" name="TextBox 8">
            <a:extLst>
              <a:ext uri="{FF2B5EF4-FFF2-40B4-BE49-F238E27FC236}">
                <a16:creationId xmlns:a16="http://schemas.microsoft.com/office/drawing/2014/main" id="{7347EA9F-4F7D-457C-86D6-C930D752E820}"/>
              </a:ext>
            </a:extLst>
          </p:cNvPr>
          <p:cNvSpPr txBox="1"/>
          <p:nvPr/>
        </p:nvSpPr>
        <p:spPr>
          <a:xfrm>
            <a:off x="918241" y="2362200"/>
            <a:ext cx="10130759" cy="646331"/>
          </a:xfrm>
          <a:prstGeom prst="rect">
            <a:avLst/>
          </a:prstGeom>
          <a:noFill/>
        </p:spPr>
        <p:txBody>
          <a:bodyPr wrap="square" rtlCol="0">
            <a:spAutoFit/>
          </a:bodyPr>
          <a:lstStyle/>
          <a:p>
            <a:r>
              <a:rPr lang="en-GB" dirty="0"/>
              <a:t>Below are our most recent results for 2023 but please visit the website where you can view the results for previous years also. </a:t>
            </a:r>
            <a:r>
              <a:rPr lang="en-GB" dirty="0">
                <a:hlinkClick r:id="rId3"/>
              </a:rPr>
              <a:t>https://paradiseschool.org.uk/results/</a:t>
            </a:r>
            <a:endParaRPr lang="en-GB" dirty="0"/>
          </a:p>
        </p:txBody>
      </p:sp>
      <p:pic>
        <p:nvPicPr>
          <p:cNvPr id="5" name="Picture 4">
            <a:extLst>
              <a:ext uri="{FF2B5EF4-FFF2-40B4-BE49-F238E27FC236}">
                <a16:creationId xmlns:a16="http://schemas.microsoft.com/office/drawing/2014/main" id="{FB22D3FE-4004-4BAA-92E1-5D7697C73849}"/>
              </a:ext>
            </a:extLst>
          </p:cNvPr>
          <p:cNvPicPr>
            <a:picLocks noChangeAspect="1"/>
          </p:cNvPicPr>
          <p:nvPr/>
        </p:nvPicPr>
        <p:blipFill rotWithShape="1">
          <a:blip r:embed="rId4"/>
          <a:srcRect t="14404" b="30565"/>
          <a:stretch/>
        </p:blipFill>
        <p:spPr>
          <a:xfrm>
            <a:off x="618682" y="3008531"/>
            <a:ext cx="4847749" cy="3773998"/>
          </a:xfrm>
          <a:prstGeom prst="rect">
            <a:avLst/>
          </a:prstGeom>
        </p:spPr>
      </p:pic>
      <p:pic>
        <p:nvPicPr>
          <p:cNvPr id="8" name="Picture 7">
            <a:extLst>
              <a:ext uri="{FF2B5EF4-FFF2-40B4-BE49-F238E27FC236}">
                <a16:creationId xmlns:a16="http://schemas.microsoft.com/office/drawing/2014/main" id="{668F34B1-8D76-4A2F-807E-9FF06115D217}"/>
              </a:ext>
            </a:extLst>
          </p:cNvPr>
          <p:cNvPicPr>
            <a:picLocks noChangeAspect="1"/>
          </p:cNvPicPr>
          <p:nvPr/>
        </p:nvPicPr>
        <p:blipFill rotWithShape="1">
          <a:blip r:embed="rId5"/>
          <a:srcRect t="13928" b="34405"/>
          <a:stretch/>
        </p:blipFill>
        <p:spPr>
          <a:xfrm>
            <a:off x="5466431" y="3101852"/>
            <a:ext cx="4861846" cy="354330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5243" y="101549"/>
            <a:ext cx="4693920" cy="695325"/>
          </a:xfrm>
          <a:prstGeom prst="rect">
            <a:avLst/>
          </a:prstGeom>
        </p:spPr>
        <p:txBody>
          <a:bodyPr vert="horz" wrap="square" lIns="0" tIns="11430" rIns="0" bIns="0" rtlCol="0">
            <a:spAutoFit/>
          </a:bodyPr>
          <a:lstStyle/>
          <a:p>
            <a:pPr marL="12700">
              <a:lnSpc>
                <a:spcPct val="100000"/>
              </a:lnSpc>
              <a:spcBef>
                <a:spcPts val="90"/>
              </a:spcBef>
            </a:pPr>
            <a:r>
              <a:rPr spc="-35" dirty="0"/>
              <a:t>Absence and</a:t>
            </a:r>
            <a:r>
              <a:rPr spc="40" dirty="0"/>
              <a:t> </a:t>
            </a:r>
            <a:r>
              <a:rPr spc="-55" dirty="0"/>
              <a:t>Holiday</a:t>
            </a:r>
          </a:p>
        </p:txBody>
      </p:sp>
      <p:sp>
        <p:nvSpPr>
          <p:cNvPr id="3" name="object 3"/>
          <p:cNvSpPr/>
          <p:nvPr/>
        </p:nvSpPr>
        <p:spPr>
          <a:xfrm>
            <a:off x="5547174" y="4389533"/>
            <a:ext cx="2525262" cy="210634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554160" y="4405801"/>
            <a:ext cx="2552892" cy="2129387"/>
          </a:xfrm>
          <a:custGeom>
            <a:avLst/>
            <a:gdLst/>
            <a:ahLst/>
            <a:cxnLst/>
            <a:rect l="l" t="t" r="r" b="b"/>
            <a:pathLst>
              <a:path w="1713229" h="1713229">
                <a:moveTo>
                  <a:pt x="1711452" y="0"/>
                </a:moveTo>
                <a:lnTo>
                  <a:pt x="3048" y="0"/>
                </a:lnTo>
                <a:lnTo>
                  <a:pt x="0" y="1524"/>
                </a:lnTo>
                <a:lnTo>
                  <a:pt x="0" y="1709928"/>
                </a:lnTo>
                <a:lnTo>
                  <a:pt x="3048" y="1712976"/>
                </a:lnTo>
                <a:lnTo>
                  <a:pt x="1711452" y="1712976"/>
                </a:lnTo>
                <a:lnTo>
                  <a:pt x="1712976" y="1709928"/>
                </a:lnTo>
                <a:lnTo>
                  <a:pt x="1712976" y="1708404"/>
                </a:lnTo>
                <a:lnTo>
                  <a:pt x="9144" y="1708404"/>
                </a:lnTo>
                <a:lnTo>
                  <a:pt x="4572" y="1703832"/>
                </a:lnTo>
                <a:lnTo>
                  <a:pt x="9144" y="1703832"/>
                </a:lnTo>
                <a:lnTo>
                  <a:pt x="9144" y="9144"/>
                </a:lnTo>
                <a:lnTo>
                  <a:pt x="4572" y="9144"/>
                </a:lnTo>
                <a:lnTo>
                  <a:pt x="9144" y="4572"/>
                </a:lnTo>
                <a:lnTo>
                  <a:pt x="1712976" y="4572"/>
                </a:lnTo>
                <a:lnTo>
                  <a:pt x="1712976" y="1524"/>
                </a:lnTo>
                <a:lnTo>
                  <a:pt x="1711452" y="0"/>
                </a:lnTo>
                <a:close/>
              </a:path>
              <a:path w="1713229" h="1713229">
                <a:moveTo>
                  <a:pt x="9144" y="1703832"/>
                </a:moveTo>
                <a:lnTo>
                  <a:pt x="4572" y="1703832"/>
                </a:lnTo>
                <a:lnTo>
                  <a:pt x="9144" y="1708404"/>
                </a:lnTo>
                <a:lnTo>
                  <a:pt x="9144" y="1703832"/>
                </a:lnTo>
                <a:close/>
              </a:path>
              <a:path w="1713229" h="1713229">
                <a:moveTo>
                  <a:pt x="1703832" y="1703832"/>
                </a:moveTo>
                <a:lnTo>
                  <a:pt x="9144" y="1703832"/>
                </a:lnTo>
                <a:lnTo>
                  <a:pt x="9144" y="1708404"/>
                </a:lnTo>
                <a:lnTo>
                  <a:pt x="1703832" y="1708404"/>
                </a:lnTo>
                <a:lnTo>
                  <a:pt x="1703832" y="1703832"/>
                </a:lnTo>
                <a:close/>
              </a:path>
              <a:path w="1713229" h="1713229">
                <a:moveTo>
                  <a:pt x="1703832" y="4572"/>
                </a:moveTo>
                <a:lnTo>
                  <a:pt x="1703832" y="1708404"/>
                </a:lnTo>
                <a:lnTo>
                  <a:pt x="1708403" y="1703832"/>
                </a:lnTo>
                <a:lnTo>
                  <a:pt x="1712976" y="1703832"/>
                </a:lnTo>
                <a:lnTo>
                  <a:pt x="1712976" y="9144"/>
                </a:lnTo>
                <a:lnTo>
                  <a:pt x="1708403" y="9144"/>
                </a:lnTo>
                <a:lnTo>
                  <a:pt x="1703832" y="4572"/>
                </a:lnTo>
                <a:close/>
              </a:path>
              <a:path w="1713229" h="1713229">
                <a:moveTo>
                  <a:pt x="1712976" y="1703832"/>
                </a:moveTo>
                <a:lnTo>
                  <a:pt x="1708403" y="1703832"/>
                </a:lnTo>
                <a:lnTo>
                  <a:pt x="1703832" y="1708404"/>
                </a:lnTo>
                <a:lnTo>
                  <a:pt x="1712976" y="1708404"/>
                </a:lnTo>
                <a:lnTo>
                  <a:pt x="1712976" y="1703832"/>
                </a:lnTo>
                <a:close/>
              </a:path>
              <a:path w="1713229" h="1713229">
                <a:moveTo>
                  <a:pt x="9144" y="4572"/>
                </a:moveTo>
                <a:lnTo>
                  <a:pt x="4572" y="9144"/>
                </a:lnTo>
                <a:lnTo>
                  <a:pt x="9144" y="9144"/>
                </a:lnTo>
                <a:lnTo>
                  <a:pt x="9144" y="4572"/>
                </a:lnTo>
                <a:close/>
              </a:path>
              <a:path w="1713229" h="1713229">
                <a:moveTo>
                  <a:pt x="1703832" y="4572"/>
                </a:moveTo>
                <a:lnTo>
                  <a:pt x="9144" y="4572"/>
                </a:lnTo>
                <a:lnTo>
                  <a:pt x="9144" y="9144"/>
                </a:lnTo>
                <a:lnTo>
                  <a:pt x="1703832" y="9144"/>
                </a:lnTo>
                <a:lnTo>
                  <a:pt x="1703832" y="4572"/>
                </a:lnTo>
                <a:close/>
              </a:path>
              <a:path w="1713229" h="1713229">
                <a:moveTo>
                  <a:pt x="1712976" y="4572"/>
                </a:moveTo>
                <a:lnTo>
                  <a:pt x="1703832" y="4572"/>
                </a:lnTo>
                <a:lnTo>
                  <a:pt x="1708403" y="9144"/>
                </a:lnTo>
                <a:lnTo>
                  <a:pt x="1712976" y="9144"/>
                </a:lnTo>
                <a:lnTo>
                  <a:pt x="1712976" y="4572"/>
                </a:lnTo>
                <a:close/>
              </a:path>
            </a:pathLst>
          </a:custGeom>
          <a:solidFill>
            <a:srgbClr val="0D0D0D"/>
          </a:solidFill>
        </p:spPr>
        <p:txBody>
          <a:bodyPr wrap="square" lIns="0" tIns="0" rIns="0" bIns="0" rtlCol="0"/>
          <a:lstStyle/>
          <a:p>
            <a:endParaRPr/>
          </a:p>
        </p:txBody>
      </p:sp>
      <p:sp>
        <p:nvSpPr>
          <p:cNvPr id="5" name="object 5"/>
          <p:cNvSpPr/>
          <p:nvPr/>
        </p:nvSpPr>
        <p:spPr>
          <a:xfrm>
            <a:off x="5497832" y="2690495"/>
            <a:ext cx="5554980" cy="1477010"/>
          </a:xfrm>
          <a:custGeom>
            <a:avLst/>
            <a:gdLst/>
            <a:ahLst/>
            <a:cxnLst/>
            <a:rect l="l" t="t" r="r" b="b"/>
            <a:pathLst>
              <a:path w="5554980" h="1477010">
                <a:moveTo>
                  <a:pt x="0" y="1476756"/>
                </a:moveTo>
                <a:lnTo>
                  <a:pt x="5554980" y="1476756"/>
                </a:lnTo>
                <a:lnTo>
                  <a:pt x="5554980" y="0"/>
                </a:lnTo>
                <a:lnTo>
                  <a:pt x="0" y="0"/>
                </a:lnTo>
                <a:lnTo>
                  <a:pt x="0" y="1476756"/>
                </a:lnTo>
                <a:close/>
              </a:path>
            </a:pathLst>
          </a:custGeom>
          <a:solidFill>
            <a:srgbClr val="7F7F7F"/>
          </a:solidFill>
        </p:spPr>
        <p:txBody>
          <a:bodyPr wrap="square" lIns="0" tIns="0" rIns="0" bIns="0" rtlCol="0"/>
          <a:lstStyle/>
          <a:p>
            <a:endParaRPr>
              <a:solidFill>
                <a:schemeClr val="bg1"/>
              </a:solidFill>
            </a:endParaRPr>
          </a:p>
        </p:txBody>
      </p:sp>
      <p:sp>
        <p:nvSpPr>
          <p:cNvPr id="6" name="object 6"/>
          <p:cNvSpPr/>
          <p:nvPr/>
        </p:nvSpPr>
        <p:spPr>
          <a:xfrm>
            <a:off x="5508755" y="2698334"/>
            <a:ext cx="5584190" cy="1504315"/>
          </a:xfrm>
          <a:custGeom>
            <a:avLst/>
            <a:gdLst/>
            <a:ahLst/>
            <a:cxnLst/>
            <a:rect l="l" t="t" r="r" b="b"/>
            <a:pathLst>
              <a:path w="5584190" h="1504314">
                <a:moveTo>
                  <a:pt x="5576316" y="0"/>
                </a:moveTo>
                <a:lnTo>
                  <a:pt x="6096" y="0"/>
                </a:lnTo>
                <a:lnTo>
                  <a:pt x="0" y="6095"/>
                </a:lnTo>
                <a:lnTo>
                  <a:pt x="0" y="1498091"/>
                </a:lnTo>
                <a:lnTo>
                  <a:pt x="6096" y="1504187"/>
                </a:lnTo>
                <a:lnTo>
                  <a:pt x="5576316" y="1504187"/>
                </a:lnTo>
                <a:lnTo>
                  <a:pt x="5583935" y="1498091"/>
                </a:lnTo>
                <a:lnTo>
                  <a:pt x="5583935" y="1490471"/>
                </a:lnTo>
                <a:lnTo>
                  <a:pt x="27431" y="1490471"/>
                </a:lnTo>
                <a:lnTo>
                  <a:pt x="13715" y="1476755"/>
                </a:lnTo>
                <a:lnTo>
                  <a:pt x="27431" y="1476755"/>
                </a:lnTo>
                <a:lnTo>
                  <a:pt x="27431" y="28955"/>
                </a:lnTo>
                <a:lnTo>
                  <a:pt x="13715" y="28955"/>
                </a:lnTo>
                <a:lnTo>
                  <a:pt x="27431" y="13715"/>
                </a:lnTo>
                <a:lnTo>
                  <a:pt x="5583935" y="13715"/>
                </a:lnTo>
                <a:lnTo>
                  <a:pt x="5583935" y="6095"/>
                </a:lnTo>
                <a:lnTo>
                  <a:pt x="5576316" y="0"/>
                </a:lnTo>
                <a:close/>
              </a:path>
              <a:path w="5584190" h="1504314">
                <a:moveTo>
                  <a:pt x="27431" y="1476755"/>
                </a:moveTo>
                <a:lnTo>
                  <a:pt x="13715" y="1476755"/>
                </a:lnTo>
                <a:lnTo>
                  <a:pt x="27431" y="1490471"/>
                </a:lnTo>
                <a:lnTo>
                  <a:pt x="27431" y="1476755"/>
                </a:lnTo>
                <a:close/>
              </a:path>
              <a:path w="5584190" h="1504314">
                <a:moveTo>
                  <a:pt x="5554980" y="1476755"/>
                </a:moveTo>
                <a:lnTo>
                  <a:pt x="27431" y="1476755"/>
                </a:lnTo>
                <a:lnTo>
                  <a:pt x="27431" y="1490471"/>
                </a:lnTo>
                <a:lnTo>
                  <a:pt x="5554980" y="1490471"/>
                </a:lnTo>
                <a:lnTo>
                  <a:pt x="5554980" y="1476755"/>
                </a:lnTo>
                <a:close/>
              </a:path>
              <a:path w="5584190" h="1504314">
                <a:moveTo>
                  <a:pt x="5554980" y="13715"/>
                </a:moveTo>
                <a:lnTo>
                  <a:pt x="5554980" y="1490471"/>
                </a:lnTo>
                <a:lnTo>
                  <a:pt x="5568696" y="1476755"/>
                </a:lnTo>
                <a:lnTo>
                  <a:pt x="5583935" y="1476755"/>
                </a:lnTo>
                <a:lnTo>
                  <a:pt x="5583935" y="28955"/>
                </a:lnTo>
                <a:lnTo>
                  <a:pt x="5568696" y="28955"/>
                </a:lnTo>
                <a:lnTo>
                  <a:pt x="5554980" y="13715"/>
                </a:lnTo>
                <a:close/>
              </a:path>
              <a:path w="5584190" h="1504314">
                <a:moveTo>
                  <a:pt x="5583935" y="1476755"/>
                </a:moveTo>
                <a:lnTo>
                  <a:pt x="5568696" y="1476755"/>
                </a:lnTo>
                <a:lnTo>
                  <a:pt x="5554980" y="1490471"/>
                </a:lnTo>
                <a:lnTo>
                  <a:pt x="5583935" y="1490471"/>
                </a:lnTo>
                <a:lnTo>
                  <a:pt x="5583935" y="1476755"/>
                </a:lnTo>
                <a:close/>
              </a:path>
              <a:path w="5584190" h="1504314">
                <a:moveTo>
                  <a:pt x="27431" y="13715"/>
                </a:moveTo>
                <a:lnTo>
                  <a:pt x="13715" y="28955"/>
                </a:lnTo>
                <a:lnTo>
                  <a:pt x="27431" y="28955"/>
                </a:lnTo>
                <a:lnTo>
                  <a:pt x="27431" y="13715"/>
                </a:lnTo>
                <a:close/>
              </a:path>
              <a:path w="5584190" h="1504314">
                <a:moveTo>
                  <a:pt x="5554980" y="13715"/>
                </a:moveTo>
                <a:lnTo>
                  <a:pt x="27431" y="13715"/>
                </a:lnTo>
                <a:lnTo>
                  <a:pt x="27431" y="28955"/>
                </a:lnTo>
                <a:lnTo>
                  <a:pt x="5554980" y="28955"/>
                </a:lnTo>
                <a:lnTo>
                  <a:pt x="5554980" y="13715"/>
                </a:lnTo>
                <a:close/>
              </a:path>
              <a:path w="5584190" h="1504314">
                <a:moveTo>
                  <a:pt x="5583935" y="13715"/>
                </a:moveTo>
                <a:lnTo>
                  <a:pt x="5554980" y="13715"/>
                </a:lnTo>
                <a:lnTo>
                  <a:pt x="5568696" y="28955"/>
                </a:lnTo>
                <a:lnTo>
                  <a:pt x="5583935" y="28955"/>
                </a:lnTo>
                <a:lnTo>
                  <a:pt x="5583935" y="13715"/>
                </a:lnTo>
                <a:close/>
              </a:path>
            </a:pathLst>
          </a:custGeom>
          <a:solidFill>
            <a:srgbClr val="000000"/>
          </a:solidFill>
        </p:spPr>
        <p:txBody>
          <a:bodyPr wrap="square" lIns="0" tIns="0" rIns="0" bIns="0" rtlCol="0"/>
          <a:lstStyle/>
          <a:p>
            <a:endParaRPr/>
          </a:p>
        </p:txBody>
      </p:sp>
      <p:sp>
        <p:nvSpPr>
          <p:cNvPr id="7" name="object 7"/>
          <p:cNvSpPr txBox="1"/>
          <p:nvPr/>
        </p:nvSpPr>
        <p:spPr>
          <a:xfrm>
            <a:off x="145546" y="787248"/>
            <a:ext cx="10939780" cy="3572773"/>
          </a:xfrm>
          <a:prstGeom prst="rect">
            <a:avLst/>
          </a:prstGeom>
        </p:spPr>
        <p:txBody>
          <a:bodyPr vert="horz" wrap="square" lIns="0" tIns="43180" rIns="0" bIns="0" rtlCol="0">
            <a:spAutoFit/>
          </a:bodyPr>
          <a:lstStyle/>
          <a:p>
            <a:pPr marL="12700" marR="624205">
              <a:lnSpc>
                <a:spcPct val="90000"/>
              </a:lnSpc>
              <a:spcBef>
                <a:spcPts val="340"/>
              </a:spcBef>
            </a:pPr>
            <a:r>
              <a:rPr sz="2000" dirty="0">
                <a:latin typeface="Calibri"/>
                <a:cs typeface="Calibri"/>
              </a:rPr>
              <a:t>If a child </a:t>
            </a:r>
            <a:r>
              <a:rPr sz="2000" spc="-5" dirty="0">
                <a:latin typeface="Calibri"/>
                <a:cs typeface="Calibri"/>
              </a:rPr>
              <a:t>is absent </a:t>
            </a:r>
            <a:r>
              <a:rPr sz="2000" spc="-10" dirty="0">
                <a:latin typeface="Calibri"/>
                <a:cs typeface="Calibri"/>
              </a:rPr>
              <a:t>you </a:t>
            </a:r>
            <a:r>
              <a:rPr sz="2000" spc="-5" dirty="0">
                <a:latin typeface="Calibri"/>
                <a:cs typeface="Calibri"/>
              </a:rPr>
              <a:t>need </a:t>
            </a:r>
            <a:r>
              <a:rPr sz="2000" spc="-15" dirty="0">
                <a:latin typeface="Calibri"/>
                <a:cs typeface="Calibri"/>
              </a:rPr>
              <a:t>to </a:t>
            </a:r>
            <a:r>
              <a:rPr sz="2000" spc="-5" dirty="0">
                <a:latin typeface="Calibri"/>
                <a:cs typeface="Calibri"/>
              </a:rPr>
              <a:t>telephone </a:t>
            </a:r>
            <a:r>
              <a:rPr sz="2000" dirty="0">
                <a:latin typeface="Calibri"/>
                <a:cs typeface="Calibri"/>
              </a:rPr>
              <a:t>the </a:t>
            </a:r>
            <a:r>
              <a:rPr sz="2000" spc="-5" dirty="0">
                <a:latin typeface="Calibri"/>
                <a:cs typeface="Calibri"/>
              </a:rPr>
              <a:t>school </a:t>
            </a:r>
            <a:r>
              <a:rPr sz="2000" spc="-15" dirty="0">
                <a:latin typeface="Calibri"/>
                <a:cs typeface="Calibri"/>
              </a:rPr>
              <a:t>before </a:t>
            </a:r>
            <a:r>
              <a:rPr sz="2000" dirty="0">
                <a:latin typeface="Calibri"/>
                <a:cs typeface="Calibri"/>
              </a:rPr>
              <a:t>8.45am. If a child needs </a:t>
            </a:r>
            <a:r>
              <a:rPr sz="2000" spc="-15" dirty="0">
                <a:latin typeface="Calibri"/>
                <a:cs typeface="Calibri"/>
              </a:rPr>
              <a:t>to </a:t>
            </a:r>
            <a:r>
              <a:rPr sz="2000" spc="-5" dirty="0">
                <a:latin typeface="Calibri"/>
                <a:cs typeface="Calibri"/>
              </a:rPr>
              <a:t>visit </a:t>
            </a:r>
            <a:r>
              <a:rPr sz="2000" dirty="0">
                <a:latin typeface="Calibri"/>
                <a:cs typeface="Calibri"/>
              </a:rPr>
              <a:t>the  </a:t>
            </a:r>
            <a:r>
              <a:rPr sz="2000" spc="-10" dirty="0">
                <a:latin typeface="Calibri"/>
                <a:cs typeface="Calibri"/>
              </a:rPr>
              <a:t>dentist, </a:t>
            </a:r>
            <a:r>
              <a:rPr sz="2000" spc="-5" dirty="0">
                <a:latin typeface="Calibri"/>
                <a:cs typeface="Calibri"/>
              </a:rPr>
              <a:t>doctor or hospital </a:t>
            </a:r>
            <a:r>
              <a:rPr sz="2000" spc="-10" dirty="0">
                <a:latin typeface="Calibri"/>
                <a:cs typeface="Calibri"/>
              </a:rPr>
              <a:t>etc. </a:t>
            </a:r>
            <a:r>
              <a:rPr sz="2000" dirty="0">
                <a:latin typeface="Calibri"/>
                <a:cs typeface="Calibri"/>
              </a:rPr>
              <a:t>during </a:t>
            </a:r>
            <a:r>
              <a:rPr sz="2000" spc="-5" dirty="0">
                <a:latin typeface="Calibri"/>
                <a:cs typeface="Calibri"/>
              </a:rPr>
              <a:t>school </a:t>
            </a:r>
            <a:r>
              <a:rPr sz="2000" spc="-10" dirty="0">
                <a:latin typeface="Calibri"/>
                <a:cs typeface="Calibri"/>
              </a:rPr>
              <a:t>hours, </a:t>
            </a:r>
            <a:r>
              <a:rPr sz="2000" dirty="0">
                <a:latin typeface="Calibri"/>
                <a:cs typeface="Calibri"/>
              </a:rPr>
              <a:t>then </a:t>
            </a:r>
            <a:r>
              <a:rPr sz="2000" spc="5" dirty="0">
                <a:latin typeface="Calibri"/>
                <a:cs typeface="Calibri"/>
              </a:rPr>
              <a:t>the </a:t>
            </a:r>
            <a:r>
              <a:rPr sz="2000" spc="-5" dirty="0">
                <a:latin typeface="Calibri"/>
                <a:cs typeface="Calibri"/>
              </a:rPr>
              <a:t>school </a:t>
            </a:r>
            <a:r>
              <a:rPr sz="2000" spc="-10" dirty="0">
                <a:latin typeface="Calibri"/>
                <a:cs typeface="Calibri"/>
              </a:rPr>
              <a:t>must </a:t>
            </a:r>
            <a:r>
              <a:rPr sz="2000" spc="-5" dirty="0">
                <a:latin typeface="Calibri"/>
                <a:cs typeface="Calibri"/>
              </a:rPr>
              <a:t>be </a:t>
            </a:r>
            <a:r>
              <a:rPr sz="2000" spc="-10" dirty="0">
                <a:latin typeface="Calibri"/>
                <a:cs typeface="Calibri"/>
              </a:rPr>
              <a:t>informed </a:t>
            </a:r>
            <a:r>
              <a:rPr sz="2000" spc="-5" dirty="0">
                <a:latin typeface="Calibri"/>
                <a:cs typeface="Calibri"/>
              </a:rPr>
              <a:t>in writing.  The </a:t>
            </a:r>
            <a:r>
              <a:rPr sz="2000" dirty="0">
                <a:latin typeface="Calibri"/>
                <a:cs typeface="Calibri"/>
              </a:rPr>
              <a:t>child </a:t>
            </a:r>
            <a:r>
              <a:rPr sz="2000" spc="-5" dirty="0">
                <a:latin typeface="Calibri"/>
                <a:cs typeface="Calibri"/>
              </a:rPr>
              <a:t>will only be </a:t>
            </a:r>
            <a:r>
              <a:rPr sz="2000" spc="-10" dirty="0">
                <a:latin typeface="Calibri"/>
                <a:cs typeface="Calibri"/>
              </a:rPr>
              <a:t>allowed to </a:t>
            </a:r>
            <a:r>
              <a:rPr sz="2000" spc="-15" dirty="0">
                <a:latin typeface="Calibri"/>
                <a:cs typeface="Calibri"/>
              </a:rPr>
              <a:t>leave </a:t>
            </a:r>
            <a:r>
              <a:rPr sz="2000" dirty="0">
                <a:latin typeface="Calibri"/>
                <a:cs typeface="Calibri"/>
              </a:rPr>
              <a:t>the </a:t>
            </a:r>
            <a:r>
              <a:rPr sz="2000" spc="-5" dirty="0">
                <a:latin typeface="Calibri"/>
                <a:cs typeface="Calibri"/>
              </a:rPr>
              <a:t>school </a:t>
            </a:r>
            <a:r>
              <a:rPr sz="2000" dirty="0">
                <a:latin typeface="Calibri"/>
                <a:cs typeface="Calibri"/>
              </a:rPr>
              <a:t>with their </a:t>
            </a:r>
            <a:r>
              <a:rPr sz="2000" spc="-10" dirty="0">
                <a:latin typeface="Calibri"/>
                <a:cs typeface="Calibri"/>
              </a:rPr>
              <a:t>parent/guardian. </a:t>
            </a:r>
            <a:r>
              <a:rPr sz="2000" dirty="0">
                <a:latin typeface="Calibri"/>
                <a:cs typeface="Calibri"/>
              </a:rPr>
              <a:t>If </a:t>
            </a:r>
            <a:r>
              <a:rPr sz="2000" spc="-15" dirty="0">
                <a:latin typeface="Calibri"/>
                <a:cs typeface="Calibri"/>
              </a:rPr>
              <a:t>for </a:t>
            </a:r>
            <a:r>
              <a:rPr sz="2000" spc="-5" dirty="0">
                <a:latin typeface="Calibri"/>
                <a:cs typeface="Calibri"/>
              </a:rPr>
              <a:t>some reason  someone else is </a:t>
            </a:r>
            <a:r>
              <a:rPr sz="2000" dirty="0">
                <a:latin typeface="Calibri"/>
                <a:cs typeface="Calibri"/>
              </a:rPr>
              <a:t>going </a:t>
            </a:r>
            <a:r>
              <a:rPr sz="2000" spc="-15" dirty="0">
                <a:latin typeface="Calibri"/>
                <a:cs typeface="Calibri"/>
              </a:rPr>
              <a:t>to </a:t>
            </a:r>
            <a:r>
              <a:rPr sz="2000" spc="-5" dirty="0">
                <a:latin typeface="Calibri"/>
                <a:cs typeface="Calibri"/>
              </a:rPr>
              <a:t>collect </a:t>
            </a:r>
            <a:r>
              <a:rPr sz="2000" spc="-10" dirty="0">
                <a:latin typeface="Calibri"/>
                <a:cs typeface="Calibri"/>
              </a:rPr>
              <a:t>your </a:t>
            </a:r>
            <a:r>
              <a:rPr sz="2000" dirty="0">
                <a:latin typeface="Calibri"/>
                <a:cs typeface="Calibri"/>
              </a:rPr>
              <a:t>child, the </a:t>
            </a:r>
            <a:r>
              <a:rPr sz="2000" spc="-5" dirty="0">
                <a:latin typeface="Calibri"/>
                <a:cs typeface="Calibri"/>
              </a:rPr>
              <a:t>school should be </a:t>
            </a:r>
            <a:r>
              <a:rPr sz="2000" spc="-10" dirty="0">
                <a:latin typeface="Calibri"/>
                <a:cs typeface="Calibri"/>
              </a:rPr>
              <a:t>informed </a:t>
            </a:r>
            <a:r>
              <a:rPr sz="2000" spc="-5" dirty="0">
                <a:latin typeface="Calibri"/>
                <a:cs typeface="Calibri"/>
              </a:rPr>
              <a:t>in advance. </a:t>
            </a:r>
            <a:r>
              <a:rPr sz="2000" dirty="0">
                <a:latin typeface="Calibri"/>
                <a:cs typeface="Calibri"/>
              </a:rPr>
              <a:t>When a child  </a:t>
            </a:r>
            <a:r>
              <a:rPr sz="2000" spc="-5" dirty="0">
                <a:latin typeface="Calibri"/>
                <a:cs typeface="Calibri"/>
              </a:rPr>
              <a:t>returns </a:t>
            </a:r>
            <a:r>
              <a:rPr sz="2000" spc="-10" dirty="0">
                <a:latin typeface="Calibri"/>
                <a:cs typeface="Calibri"/>
              </a:rPr>
              <a:t>to </a:t>
            </a:r>
            <a:r>
              <a:rPr sz="2000" spc="-5" dirty="0">
                <a:latin typeface="Calibri"/>
                <a:cs typeface="Calibri"/>
              </a:rPr>
              <a:t>school </a:t>
            </a:r>
            <a:r>
              <a:rPr sz="2000" dirty="0">
                <a:latin typeface="Calibri"/>
                <a:cs typeface="Calibri"/>
              </a:rPr>
              <a:t>an </a:t>
            </a:r>
            <a:r>
              <a:rPr sz="2000" spc="-5" dirty="0">
                <a:latin typeface="Calibri"/>
                <a:cs typeface="Calibri"/>
              </a:rPr>
              <a:t>absence </a:t>
            </a:r>
            <a:r>
              <a:rPr sz="2000" spc="-10" dirty="0">
                <a:latin typeface="Calibri"/>
                <a:cs typeface="Calibri"/>
              </a:rPr>
              <a:t>note </a:t>
            </a:r>
            <a:r>
              <a:rPr sz="2000" spc="-15" dirty="0">
                <a:latin typeface="Calibri"/>
                <a:cs typeface="Calibri"/>
              </a:rPr>
              <a:t>must </a:t>
            </a:r>
            <a:r>
              <a:rPr sz="2000" spc="-5" dirty="0">
                <a:latin typeface="Calibri"/>
                <a:cs typeface="Calibri"/>
              </a:rPr>
              <a:t>be </a:t>
            </a:r>
            <a:r>
              <a:rPr sz="2000" spc="-10" dirty="0">
                <a:latin typeface="Calibri"/>
                <a:cs typeface="Calibri"/>
              </a:rPr>
              <a:t>sent explaining </a:t>
            </a:r>
            <a:r>
              <a:rPr sz="2000" dirty="0">
                <a:latin typeface="Calibri"/>
                <a:cs typeface="Calibri"/>
              </a:rPr>
              <a:t>the </a:t>
            </a:r>
            <a:r>
              <a:rPr sz="2000" spc="-5" dirty="0">
                <a:latin typeface="Calibri"/>
                <a:cs typeface="Calibri"/>
              </a:rPr>
              <a:t>absence </a:t>
            </a:r>
            <a:r>
              <a:rPr sz="2000" spc="-15" dirty="0">
                <a:latin typeface="Calibri"/>
                <a:cs typeface="Calibri"/>
              </a:rPr>
              <a:t>for </a:t>
            </a:r>
            <a:r>
              <a:rPr sz="2000" spc="-5" dirty="0">
                <a:latin typeface="Calibri"/>
                <a:cs typeface="Calibri"/>
              </a:rPr>
              <a:t>our </a:t>
            </a:r>
            <a:r>
              <a:rPr sz="2000" spc="-10" dirty="0">
                <a:latin typeface="Calibri"/>
                <a:cs typeface="Calibri"/>
              </a:rPr>
              <a:t>records. </a:t>
            </a:r>
            <a:r>
              <a:rPr sz="2000" spc="-15" dirty="0">
                <a:latin typeface="Calibri"/>
                <a:cs typeface="Calibri"/>
              </a:rPr>
              <a:t>Parents  </a:t>
            </a:r>
            <a:r>
              <a:rPr sz="2000" dirty="0">
                <a:latin typeface="Calibri"/>
                <a:cs typeface="Calibri"/>
              </a:rPr>
              <a:t>collecting </a:t>
            </a:r>
            <a:r>
              <a:rPr sz="2000" spc="-15" dirty="0">
                <a:latin typeface="Calibri"/>
                <a:cs typeface="Calibri"/>
              </a:rPr>
              <a:t>from </a:t>
            </a:r>
            <a:r>
              <a:rPr sz="2000" dirty="0">
                <a:latin typeface="Calibri"/>
                <a:cs typeface="Calibri"/>
              </a:rPr>
              <a:t>the </a:t>
            </a:r>
            <a:r>
              <a:rPr sz="2000" spc="-5" dirty="0">
                <a:latin typeface="Calibri"/>
                <a:cs typeface="Calibri"/>
              </a:rPr>
              <a:t>school building </a:t>
            </a:r>
            <a:r>
              <a:rPr sz="2000" spc="-10" dirty="0">
                <a:latin typeface="Calibri"/>
                <a:cs typeface="Calibri"/>
              </a:rPr>
              <a:t>are </a:t>
            </a:r>
            <a:r>
              <a:rPr sz="2000" spc="-15" dirty="0">
                <a:latin typeface="Calibri"/>
                <a:cs typeface="Calibri"/>
              </a:rPr>
              <a:t>asked </a:t>
            </a:r>
            <a:r>
              <a:rPr sz="2000" spc="-10" dirty="0">
                <a:latin typeface="Calibri"/>
                <a:cs typeface="Calibri"/>
              </a:rPr>
              <a:t>to </a:t>
            </a:r>
            <a:r>
              <a:rPr sz="2000" spc="-15" dirty="0">
                <a:latin typeface="Calibri"/>
                <a:cs typeface="Calibri"/>
              </a:rPr>
              <a:t>keep </a:t>
            </a:r>
            <a:r>
              <a:rPr sz="2000" dirty="0">
                <a:latin typeface="Calibri"/>
                <a:cs typeface="Calibri"/>
              </a:rPr>
              <a:t>all </a:t>
            </a:r>
            <a:r>
              <a:rPr sz="2000" spc="-5" dirty="0">
                <a:latin typeface="Calibri"/>
                <a:cs typeface="Calibri"/>
              </a:rPr>
              <a:t>children (including siblings) under </a:t>
            </a:r>
            <a:r>
              <a:rPr sz="2000" dirty="0">
                <a:latin typeface="Calibri"/>
                <a:cs typeface="Calibri"/>
              </a:rPr>
              <a:t>close  </a:t>
            </a:r>
            <a:r>
              <a:rPr sz="2000" spc="-5" dirty="0">
                <a:latin typeface="Calibri"/>
                <a:cs typeface="Calibri"/>
              </a:rPr>
              <a:t>supervision </a:t>
            </a:r>
            <a:r>
              <a:rPr sz="2000" spc="-10" dirty="0">
                <a:latin typeface="Calibri"/>
                <a:cs typeface="Calibri"/>
              </a:rPr>
              <a:t>at </a:t>
            </a:r>
            <a:r>
              <a:rPr sz="2000" dirty="0">
                <a:latin typeface="Calibri"/>
                <a:cs typeface="Calibri"/>
              </a:rPr>
              <a:t>all</a:t>
            </a:r>
            <a:r>
              <a:rPr sz="2000" spc="15" dirty="0">
                <a:latin typeface="Calibri"/>
                <a:cs typeface="Calibri"/>
              </a:rPr>
              <a:t> </a:t>
            </a:r>
            <a:r>
              <a:rPr sz="2000" spc="-5" dirty="0">
                <a:latin typeface="Calibri"/>
                <a:cs typeface="Calibri"/>
              </a:rPr>
              <a:t>times.</a:t>
            </a:r>
            <a:endParaRPr sz="2000" dirty="0">
              <a:latin typeface="Calibri"/>
              <a:cs typeface="Calibri"/>
            </a:endParaRPr>
          </a:p>
          <a:p>
            <a:pPr marL="5474335">
              <a:lnSpc>
                <a:spcPts val="1570"/>
              </a:lnSpc>
              <a:spcBef>
                <a:spcPts val="5"/>
              </a:spcBef>
            </a:pPr>
            <a:r>
              <a:rPr sz="1800" spc="-15" dirty="0">
                <a:solidFill>
                  <a:schemeClr val="bg1"/>
                </a:solidFill>
                <a:latin typeface="Calibri"/>
                <a:cs typeface="Calibri"/>
              </a:rPr>
              <a:t>Late </a:t>
            </a:r>
            <a:r>
              <a:rPr sz="1800" spc="-10" dirty="0">
                <a:solidFill>
                  <a:schemeClr val="bg1"/>
                </a:solidFill>
                <a:latin typeface="Calibri"/>
                <a:cs typeface="Calibri"/>
              </a:rPr>
              <a:t>attendance </a:t>
            </a:r>
            <a:r>
              <a:rPr sz="1800" dirty="0">
                <a:solidFill>
                  <a:schemeClr val="bg1"/>
                </a:solidFill>
                <a:latin typeface="Calibri"/>
                <a:cs typeface="Calibri"/>
              </a:rPr>
              <a:t>has a </a:t>
            </a:r>
            <a:r>
              <a:rPr sz="1800" spc="-10" dirty="0">
                <a:solidFill>
                  <a:schemeClr val="bg1"/>
                </a:solidFill>
                <a:latin typeface="Calibri"/>
                <a:cs typeface="Calibri"/>
              </a:rPr>
              <a:t>detrimental effect </a:t>
            </a:r>
            <a:r>
              <a:rPr sz="1800" spc="-5" dirty="0">
                <a:solidFill>
                  <a:schemeClr val="bg1"/>
                </a:solidFill>
                <a:latin typeface="Calibri"/>
                <a:cs typeface="Calibri"/>
              </a:rPr>
              <a:t>on </a:t>
            </a:r>
            <a:r>
              <a:rPr sz="1800" dirty="0">
                <a:solidFill>
                  <a:schemeClr val="bg1"/>
                </a:solidFill>
                <a:latin typeface="Calibri"/>
                <a:cs typeface="Calibri"/>
              </a:rPr>
              <a:t>a</a:t>
            </a:r>
            <a:r>
              <a:rPr sz="1800" spc="65" dirty="0">
                <a:solidFill>
                  <a:schemeClr val="bg1"/>
                </a:solidFill>
                <a:latin typeface="Calibri"/>
                <a:cs typeface="Calibri"/>
              </a:rPr>
              <a:t> </a:t>
            </a:r>
            <a:r>
              <a:rPr sz="1800" spc="-20" dirty="0">
                <a:solidFill>
                  <a:schemeClr val="bg1"/>
                </a:solidFill>
                <a:latin typeface="Calibri"/>
                <a:cs typeface="Calibri"/>
              </a:rPr>
              <a:t>child’s</a:t>
            </a:r>
            <a:endParaRPr sz="1800" dirty="0">
              <a:solidFill>
                <a:schemeClr val="bg1"/>
              </a:solidFill>
              <a:latin typeface="Calibri"/>
              <a:cs typeface="Calibri"/>
            </a:endParaRPr>
          </a:p>
          <a:p>
            <a:pPr marL="5474335" marR="203200">
              <a:lnSpc>
                <a:spcPct val="100000"/>
              </a:lnSpc>
            </a:pPr>
            <a:r>
              <a:rPr sz="1800" spc="-10" dirty="0">
                <a:solidFill>
                  <a:schemeClr val="bg1"/>
                </a:solidFill>
                <a:latin typeface="Calibri"/>
                <a:cs typeface="Calibri"/>
              </a:rPr>
              <a:t>personal </a:t>
            </a:r>
            <a:r>
              <a:rPr sz="1800" spc="-5" dirty="0">
                <a:solidFill>
                  <a:schemeClr val="bg1"/>
                </a:solidFill>
                <a:latin typeface="Calibri"/>
                <a:cs typeface="Calibri"/>
              </a:rPr>
              <a:t>development. </a:t>
            </a:r>
            <a:r>
              <a:rPr sz="1800" spc="-10" dirty="0">
                <a:solidFill>
                  <a:schemeClr val="bg1"/>
                </a:solidFill>
                <a:latin typeface="Calibri"/>
                <a:cs typeface="Calibri"/>
              </a:rPr>
              <a:t>Children commence group  </a:t>
            </a:r>
            <a:r>
              <a:rPr sz="1800" spc="-5" dirty="0">
                <a:solidFill>
                  <a:schemeClr val="bg1"/>
                </a:solidFill>
                <a:latin typeface="Calibri"/>
                <a:cs typeface="Calibri"/>
              </a:rPr>
              <a:t>activities/ </a:t>
            </a:r>
            <a:r>
              <a:rPr sz="1800" spc="-10" dirty="0">
                <a:solidFill>
                  <a:schemeClr val="bg1"/>
                </a:solidFill>
                <a:latin typeface="Calibri"/>
                <a:cs typeface="Calibri"/>
              </a:rPr>
              <a:t>circle </a:t>
            </a:r>
            <a:r>
              <a:rPr sz="1800" dirty="0">
                <a:solidFill>
                  <a:schemeClr val="bg1"/>
                </a:solidFill>
                <a:latin typeface="Calibri"/>
                <a:cs typeface="Calibri"/>
              </a:rPr>
              <a:t>time and assemblies, 5 </a:t>
            </a:r>
            <a:r>
              <a:rPr sz="1800" spc="-5" dirty="0">
                <a:solidFill>
                  <a:schemeClr val="bg1"/>
                </a:solidFill>
                <a:latin typeface="Calibri"/>
                <a:cs typeface="Calibri"/>
              </a:rPr>
              <a:t>minutes </a:t>
            </a:r>
            <a:r>
              <a:rPr sz="1800" spc="-10" dirty="0">
                <a:solidFill>
                  <a:schemeClr val="bg1"/>
                </a:solidFill>
                <a:latin typeface="Calibri"/>
                <a:cs typeface="Calibri"/>
              </a:rPr>
              <a:t>after  </a:t>
            </a:r>
            <a:r>
              <a:rPr sz="1800" spc="-5" dirty="0">
                <a:solidFill>
                  <a:schemeClr val="bg1"/>
                </a:solidFill>
                <a:latin typeface="Calibri"/>
                <a:cs typeface="Calibri"/>
              </a:rPr>
              <a:t>session </a:t>
            </a:r>
            <a:r>
              <a:rPr sz="1800" dirty="0">
                <a:solidFill>
                  <a:schemeClr val="bg1"/>
                </a:solidFill>
                <a:latin typeface="Calibri"/>
                <a:cs typeface="Calibri"/>
              </a:rPr>
              <a:t>times </a:t>
            </a:r>
            <a:r>
              <a:rPr sz="1800" spc="-5" dirty="0">
                <a:solidFill>
                  <a:schemeClr val="bg1"/>
                </a:solidFill>
                <a:latin typeface="Calibri"/>
                <a:cs typeface="Calibri"/>
              </a:rPr>
              <a:t>begin; </a:t>
            </a:r>
            <a:r>
              <a:rPr sz="1800" spc="-15" dirty="0">
                <a:solidFill>
                  <a:schemeClr val="bg1"/>
                </a:solidFill>
                <a:latin typeface="Calibri"/>
                <a:cs typeface="Calibri"/>
              </a:rPr>
              <a:t>therefore late </a:t>
            </a:r>
            <a:r>
              <a:rPr sz="1800" spc="-5" dirty="0">
                <a:solidFill>
                  <a:schemeClr val="bg1"/>
                </a:solidFill>
                <a:latin typeface="Calibri"/>
                <a:cs typeface="Calibri"/>
              </a:rPr>
              <a:t>arrivals </a:t>
            </a:r>
            <a:r>
              <a:rPr sz="1800" spc="-10" dirty="0">
                <a:solidFill>
                  <a:schemeClr val="bg1"/>
                </a:solidFill>
                <a:latin typeface="Calibri"/>
                <a:cs typeface="Calibri"/>
              </a:rPr>
              <a:t>are disruptive  </a:t>
            </a:r>
            <a:r>
              <a:rPr sz="1800" dirty="0">
                <a:solidFill>
                  <a:schemeClr val="bg1"/>
                </a:solidFill>
                <a:latin typeface="Calibri"/>
                <a:cs typeface="Calibri"/>
              </a:rPr>
              <a:t>and </a:t>
            </a:r>
            <a:r>
              <a:rPr sz="1800" spc="-15" dirty="0">
                <a:solidFill>
                  <a:schemeClr val="bg1"/>
                </a:solidFill>
                <a:latin typeface="Calibri"/>
                <a:cs typeface="Calibri"/>
              </a:rPr>
              <a:t>effect </a:t>
            </a:r>
            <a:r>
              <a:rPr sz="1800" dirty="0">
                <a:solidFill>
                  <a:schemeClr val="bg1"/>
                </a:solidFill>
                <a:latin typeface="Calibri"/>
                <a:cs typeface="Calibri"/>
              </a:rPr>
              <a:t>the </a:t>
            </a:r>
            <a:r>
              <a:rPr sz="1800" spc="-5" dirty="0">
                <a:solidFill>
                  <a:schemeClr val="bg1"/>
                </a:solidFill>
                <a:latin typeface="Calibri"/>
                <a:cs typeface="Calibri"/>
              </a:rPr>
              <a:t>education of </a:t>
            </a:r>
            <a:r>
              <a:rPr sz="1800" dirty="0">
                <a:solidFill>
                  <a:schemeClr val="bg1"/>
                </a:solidFill>
                <a:latin typeface="Calibri"/>
                <a:cs typeface="Calibri"/>
              </a:rPr>
              <a:t>the whole</a:t>
            </a:r>
            <a:r>
              <a:rPr sz="1800" spc="75" dirty="0">
                <a:solidFill>
                  <a:schemeClr val="bg1"/>
                </a:solidFill>
                <a:latin typeface="Calibri"/>
                <a:cs typeface="Calibri"/>
              </a:rPr>
              <a:t> </a:t>
            </a:r>
            <a:r>
              <a:rPr sz="1800" dirty="0">
                <a:solidFill>
                  <a:schemeClr val="bg1"/>
                </a:solidFill>
                <a:latin typeface="Calibri"/>
                <a:cs typeface="Calibri"/>
              </a:rPr>
              <a:t>class.</a:t>
            </a:r>
          </a:p>
          <a:p>
            <a:pPr>
              <a:lnSpc>
                <a:spcPct val="100000"/>
              </a:lnSpc>
            </a:pPr>
            <a:endParaRPr sz="1800" dirty="0">
              <a:latin typeface="Times New Roman"/>
              <a:cs typeface="Times New Roman"/>
            </a:endParaRPr>
          </a:p>
        </p:txBody>
      </p:sp>
      <p:sp>
        <p:nvSpPr>
          <p:cNvPr id="8" name="Rectangle 7">
            <a:extLst>
              <a:ext uri="{FF2B5EF4-FFF2-40B4-BE49-F238E27FC236}">
                <a16:creationId xmlns:a16="http://schemas.microsoft.com/office/drawing/2014/main" id="{474B2B42-D575-424D-AB7D-6EB8C37320A4}"/>
              </a:ext>
            </a:extLst>
          </p:cNvPr>
          <p:cNvSpPr/>
          <p:nvPr/>
        </p:nvSpPr>
        <p:spPr>
          <a:xfrm>
            <a:off x="338829" y="2962416"/>
            <a:ext cx="5458655" cy="3186129"/>
          </a:xfrm>
          <a:prstGeom prst="rect">
            <a:avLst/>
          </a:prstGeom>
        </p:spPr>
        <p:txBody>
          <a:bodyPr wrap="square">
            <a:spAutoFit/>
          </a:bodyPr>
          <a:lstStyle/>
          <a:p>
            <a:pPr marL="12700" marR="786765">
              <a:lnSpc>
                <a:spcPts val="2160"/>
              </a:lnSpc>
              <a:spcBef>
                <a:spcPts val="1395"/>
              </a:spcBef>
            </a:pPr>
            <a:r>
              <a:rPr lang="en-GB" spc="-15" dirty="0">
                <a:latin typeface="Calibri"/>
                <a:cs typeface="Calibri"/>
              </a:rPr>
              <a:t>Parents </a:t>
            </a:r>
            <a:r>
              <a:rPr lang="en-GB" spc="-10" dirty="0">
                <a:latin typeface="Calibri"/>
                <a:cs typeface="Calibri"/>
              </a:rPr>
              <a:t>are requested to </a:t>
            </a:r>
            <a:r>
              <a:rPr lang="en-GB" spc="-5" dirty="0">
                <a:latin typeface="Calibri"/>
                <a:cs typeface="Calibri"/>
              </a:rPr>
              <a:t>ensure that children do not </a:t>
            </a:r>
            <a:r>
              <a:rPr lang="en-GB" spc="-25" dirty="0">
                <a:latin typeface="Calibri"/>
                <a:cs typeface="Calibri"/>
              </a:rPr>
              <a:t>take </a:t>
            </a:r>
            <a:r>
              <a:rPr lang="en-GB" dirty="0">
                <a:latin typeface="Calibri"/>
                <a:cs typeface="Calibri"/>
              </a:rPr>
              <a:t>additional </a:t>
            </a:r>
            <a:r>
              <a:rPr lang="en-GB" spc="-10" dirty="0">
                <a:latin typeface="Calibri"/>
                <a:cs typeface="Calibri"/>
              </a:rPr>
              <a:t>holidays over </a:t>
            </a:r>
            <a:r>
              <a:rPr lang="en-GB" dirty="0">
                <a:latin typeface="Calibri"/>
                <a:cs typeface="Calibri"/>
              </a:rPr>
              <a:t>and </a:t>
            </a:r>
            <a:r>
              <a:rPr lang="en-GB" spc="-10" dirty="0">
                <a:latin typeface="Calibri"/>
                <a:cs typeface="Calibri"/>
              </a:rPr>
              <a:t>above </a:t>
            </a:r>
            <a:r>
              <a:rPr lang="en-GB" dirty="0">
                <a:latin typeface="Calibri"/>
                <a:cs typeface="Calibri"/>
              </a:rPr>
              <a:t>the  </a:t>
            </a:r>
            <a:r>
              <a:rPr lang="en-GB" spc="-5" dirty="0">
                <a:latin typeface="Calibri"/>
                <a:cs typeface="Calibri"/>
              </a:rPr>
              <a:t>school </a:t>
            </a:r>
            <a:r>
              <a:rPr lang="en-GB" spc="-10" dirty="0">
                <a:latin typeface="Calibri"/>
                <a:cs typeface="Calibri"/>
              </a:rPr>
              <a:t>holiday </a:t>
            </a:r>
            <a:r>
              <a:rPr lang="en-GB" spc="-5" dirty="0">
                <a:latin typeface="Calibri"/>
                <a:cs typeface="Calibri"/>
              </a:rPr>
              <a:t>period. </a:t>
            </a:r>
            <a:r>
              <a:rPr lang="en-GB" dirty="0">
                <a:latin typeface="Calibri"/>
                <a:cs typeface="Calibri"/>
              </a:rPr>
              <a:t>If </a:t>
            </a:r>
            <a:r>
              <a:rPr lang="en-GB" spc="-10" dirty="0">
                <a:latin typeface="Calibri"/>
                <a:cs typeface="Calibri"/>
              </a:rPr>
              <a:t>you are </a:t>
            </a:r>
            <a:r>
              <a:rPr lang="en-GB" spc="-5" dirty="0">
                <a:latin typeface="Calibri"/>
                <a:cs typeface="Calibri"/>
              </a:rPr>
              <a:t>considering </a:t>
            </a:r>
            <a:r>
              <a:rPr lang="en-GB" dirty="0">
                <a:latin typeface="Calibri"/>
                <a:cs typeface="Calibri"/>
              </a:rPr>
              <a:t>a </a:t>
            </a:r>
            <a:r>
              <a:rPr lang="en-GB" spc="-10" dirty="0">
                <a:latin typeface="Calibri"/>
                <a:cs typeface="Calibri"/>
              </a:rPr>
              <a:t>holiday </a:t>
            </a:r>
            <a:r>
              <a:rPr lang="en-GB" spc="-5" dirty="0">
                <a:latin typeface="Calibri"/>
                <a:cs typeface="Calibri"/>
              </a:rPr>
              <a:t>during </a:t>
            </a:r>
            <a:r>
              <a:rPr lang="en-GB" spc="-10" dirty="0">
                <a:latin typeface="Calibri"/>
                <a:cs typeface="Calibri"/>
              </a:rPr>
              <a:t>term </a:t>
            </a:r>
            <a:r>
              <a:rPr lang="en-GB" dirty="0">
                <a:latin typeface="Calibri"/>
                <a:cs typeface="Calibri"/>
              </a:rPr>
              <a:t>time, </a:t>
            </a:r>
            <a:r>
              <a:rPr lang="en-GB" spc="-15" dirty="0">
                <a:latin typeface="Calibri"/>
                <a:cs typeface="Calibri"/>
              </a:rPr>
              <a:t>before </a:t>
            </a:r>
            <a:r>
              <a:rPr lang="en-GB" spc="-5" dirty="0">
                <a:latin typeface="Calibri"/>
                <a:cs typeface="Calibri"/>
              </a:rPr>
              <a:t>booking </a:t>
            </a:r>
            <a:r>
              <a:rPr lang="en-GB" spc="-15" dirty="0">
                <a:latin typeface="Calibri"/>
                <a:cs typeface="Calibri"/>
              </a:rPr>
              <a:t>any </a:t>
            </a:r>
            <a:r>
              <a:rPr lang="en-GB" spc="-5" dirty="0">
                <a:latin typeface="Calibri"/>
                <a:cs typeface="Calibri"/>
              </a:rPr>
              <a:t>flights  </a:t>
            </a:r>
            <a:r>
              <a:rPr lang="en-GB" spc="-15" dirty="0">
                <a:latin typeface="Calibri"/>
                <a:cs typeface="Calibri"/>
              </a:rPr>
              <a:t>etc </a:t>
            </a:r>
            <a:r>
              <a:rPr lang="en-GB" spc="-5" dirty="0">
                <a:latin typeface="Calibri"/>
                <a:cs typeface="Calibri"/>
              </a:rPr>
              <a:t>please </a:t>
            </a:r>
            <a:r>
              <a:rPr lang="en-GB" spc="-20" dirty="0">
                <a:latin typeface="Calibri"/>
                <a:cs typeface="Calibri"/>
              </a:rPr>
              <a:t>refer </a:t>
            </a:r>
            <a:r>
              <a:rPr lang="en-GB" spc="-15" dirty="0">
                <a:latin typeface="Calibri"/>
                <a:cs typeface="Calibri"/>
              </a:rPr>
              <a:t>to </a:t>
            </a:r>
            <a:r>
              <a:rPr lang="en-GB" spc="-5" dirty="0">
                <a:latin typeface="Calibri"/>
                <a:cs typeface="Calibri"/>
              </a:rPr>
              <a:t>our ‘Holiday </a:t>
            </a:r>
            <a:r>
              <a:rPr lang="en-GB" dirty="0">
                <a:latin typeface="Calibri"/>
                <a:cs typeface="Calibri"/>
              </a:rPr>
              <a:t>Policy’ </a:t>
            </a:r>
            <a:r>
              <a:rPr lang="en-GB" spc="-5" dirty="0">
                <a:latin typeface="Calibri"/>
                <a:cs typeface="Calibri"/>
              </a:rPr>
              <a:t>on </a:t>
            </a:r>
            <a:r>
              <a:rPr lang="en-GB" dirty="0">
                <a:latin typeface="Calibri"/>
                <a:cs typeface="Calibri"/>
              </a:rPr>
              <a:t>the </a:t>
            </a:r>
            <a:r>
              <a:rPr lang="en-GB" spc="-5" dirty="0">
                <a:latin typeface="Calibri"/>
                <a:cs typeface="Calibri"/>
              </a:rPr>
              <a:t>school </a:t>
            </a:r>
            <a:r>
              <a:rPr lang="en-GB" spc="-10" dirty="0">
                <a:latin typeface="Calibri"/>
                <a:cs typeface="Calibri"/>
              </a:rPr>
              <a:t>website </a:t>
            </a:r>
            <a:r>
              <a:rPr lang="en-GB" spc="-5" dirty="0">
                <a:latin typeface="Calibri"/>
                <a:cs typeface="Calibri"/>
              </a:rPr>
              <a:t>or </a:t>
            </a:r>
            <a:r>
              <a:rPr lang="en-GB" spc="-10" dirty="0">
                <a:latin typeface="Calibri"/>
                <a:cs typeface="Calibri"/>
              </a:rPr>
              <a:t>request to </a:t>
            </a:r>
            <a:r>
              <a:rPr lang="en-GB" spc="-5" dirty="0">
                <a:latin typeface="Calibri"/>
                <a:cs typeface="Calibri"/>
              </a:rPr>
              <a:t>view </a:t>
            </a:r>
            <a:r>
              <a:rPr lang="en-GB" dirty="0">
                <a:latin typeface="Calibri"/>
                <a:cs typeface="Calibri"/>
              </a:rPr>
              <a:t>this </a:t>
            </a:r>
            <a:r>
              <a:rPr lang="en-GB" spc="-5" dirty="0">
                <a:latin typeface="Calibri"/>
                <a:cs typeface="Calibri"/>
              </a:rPr>
              <a:t>in </a:t>
            </a:r>
            <a:r>
              <a:rPr lang="en-GB" dirty="0">
                <a:latin typeface="Calibri"/>
                <a:cs typeface="Calibri"/>
              </a:rPr>
              <a:t>the </a:t>
            </a:r>
            <a:r>
              <a:rPr lang="en-GB" spc="-5" dirty="0">
                <a:latin typeface="Calibri"/>
                <a:cs typeface="Calibri"/>
              </a:rPr>
              <a:t>school  </a:t>
            </a:r>
            <a:r>
              <a:rPr lang="en-GB" spc="-10" dirty="0">
                <a:latin typeface="Calibri"/>
                <a:cs typeface="Calibri"/>
              </a:rPr>
              <a:t>office. </a:t>
            </a:r>
            <a:r>
              <a:rPr lang="en-GB" spc="-5" dirty="0">
                <a:latin typeface="Calibri"/>
                <a:cs typeface="Calibri"/>
              </a:rPr>
              <a:t>The school vehemently </a:t>
            </a:r>
            <a:r>
              <a:rPr lang="en-GB" spc="-10" dirty="0">
                <a:latin typeface="Calibri"/>
                <a:cs typeface="Calibri"/>
              </a:rPr>
              <a:t>disapproves </a:t>
            </a:r>
            <a:r>
              <a:rPr lang="en-GB" spc="-5" dirty="0">
                <a:latin typeface="Calibri"/>
                <a:cs typeface="Calibri"/>
              </a:rPr>
              <a:t>of </a:t>
            </a:r>
            <a:r>
              <a:rPr lang="en-GB" spc="-10" dirty="0">
                <a:latin typeface="Calibri"/>
                <a:cs typeface="Calibri"/>
              </a:rPr>
              <a:t>holiday requests </a:t>
            </a:r>
            <a:r>
              <a:rPr lang="en-GB" spc="-5" dirty="0">
                <a:latin typeface="Calibri"/>
                <a:cs typeface="Calibri"/>
              </a:rPr>
              <a:t>during </a:t>
            </a:r>
            <a:r>
              <a:rPr lang="en-GB" spc="-10" dirty="0">
                <a:latin typeface="Calibri"/>
                <a:cs typeface="Calibri"/>
              </a:rPr>
              <a:t>term </a:t>
            </a:r>
            <a:r>
              <a:rPr lang="en-GB" dirty="0">
                <a:latin typeface="Calibri"/>
                <a:cs typeface="Calibri"/>
              </a:rPr>
              <a:t>time due </a:t>
            </a:r>
            <a:r>
              <a:rPr lang="en-GB" spc="-20" dirty="0">
                <a:latin typeface="Calibri"/>
                <a:cs typeface="Calibri"/>
              </a:rPr>
              <a:t>to </a:t>
            </a:r>
            <a:r>
              <a:rPr lang="en-GB" dirty="0">
                <a:latin typeface="Calibri"/>
                <a:cs typeface="Calibri"/>
              </a:rPr>
              <a:t>the  </a:t>
            </a:r>
            <a:r>
              <a:rPr lang="en-GB" spc="-5" dirty="0">
                <a:latin typeface="Calibri"/>
                <a:cs typeface="Calibri"/>
              </a:rPr>
              <a:t>potential </a:t>
            </a:r>
            <a:r>
              <a:rPr lang="en-GB" spc="-10" dirty="0">
                <a:latin typeface="Calibri"/>
                <a:cs typeface="Calibri"/>
              </a:rPr>
              <a:t>negative </a:t>
            </a:r>
            <a:r>
              <a:rPr lang="en-GB" spc="-5" dirty="0">
                <a:latin typeface="Calibri"/>
                <a:cs typeface="Calibri"/>
              </a:rPr>
              <a:t>impact that </a:t>
            </a:r>
            <a:r>
              <a:rPr lang="en-GB" spc="-10" dirty="0">
                <a:latin typeface="Calibri"/>
                <a:cs typeface="Calibri"/>
              </a:rPr>
              <a:t>any </a:t>
            </a:r>
            <a:r>
              <a:rPr lang="en-GB" spc="-5" dirty="0">
                <a:latin typeface="Calibri"/>
                <a:cs typeface="Calibri"/>
              </a:rPr>
              <a:t>absence </a:t>
            </a:r>
            <a:r>
              <a:rPr lang="en-GB" dirty="0">
                <a:latin typeface="Calibri"/>
                <a:cs typeface="Calibri"/>
              </a:rPr>
              <a:t>can </a:t>
            </a:r>
            <a:r>
              <a:rPr lang="en-GB" spc="-20" dirty="0">
                <a:latin typeface="Calibri"/>
                <a:cs typeface="Calibri"/>
              </a:rPr>
              <a:t>have </a:t>
            </a:r>
            <a:r>
              <a:rPr lang="en-GB" spc="-5" dirty="0">
                <a:latin typeface="Calibri"/>
                <a:cs typeface="Calibri"/>
              </a:rPr>
              <a:t>on </a:t>
            </a:r>
            <a:r>
              <a:rPr lang="en-GB" dirty="0">
                <a:latin typeface="Calibri"/>
                <a:cs typeface="Calibri"/>
              </a:rPr>
              <a:t>a child's </a:t>
            </a:r>
            <a:r>
              <a:rPr lang="en-GB" spc="-5" dirty="0">
                <a:latin typeface="Calibri"/>
                <a:cs typeface="Calibri"/>
              </a:rPr>
              <a:t>academic</a:t>
            </a:r>
            <a:r>
              <a:rPr lang="en-GB" spc="55" dirty="0">
                <a:latin typeface="Calibri"/>
                <a:cs typeface="Calibri"/>
              </a:rPr>
              <a:t> </a:t>
            </a:r>
            <a:r>
              <a:rPr lang="en-GB" spc="-10" dirty="0">
                <a:latin typeface="Calibri"/>
                <a:cs typeface="Calibri"/>
              </a:rPr>
              <a:t>progress.</a:t>
            </a:r>
            <a:endParaRPr lang="en-GB" dirty="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3509" y="104482"/>
            <a:ext cx="3435985" cy="695325"/>
          </a:xfrm>
          <a:prstGeom prst="rect">
            <a:avLst/>
          </a:prstGeom>
        </p:spPr>
        <p:txBody>
          <a:bodyPr vert="horz" wrap="square" lIns="0" tIns="11430" rIns="0" bIns="0" rtlCol="0">
            <a:spAutoFit/>
          </a:bodyPr>
          <a:lstStyle/>
          <a:p>
            <a:pPr marL="12700">
              <a:lnSpc>
                <a:spcPct val="100000"/>
              </a:lnSpc>
              <a:spcBef>
                <a:spcPts val="90"/>
              </a:spcBef>
            </a:pPr>
            <a:r>
              <a:rPr spc="-45" dirty="0"/>
              <a:t>Food </a:t>
            </a:r>
            <a:r>
              <a:rPr spc="-35" dirty="0"/>
              <a:t>and</a:t>
            </a:r>
            <a:r>
              <a:rPr spc="15" dirty="0"/>
              <a:t> </a:t>
            </a:r>
            <a:r>
              <a:rPr spc="-40" dirty="0"/>
              <a:t>Drink</a:t>
            </a:r>
          </a:p>
        </p:txBody>
      </p:sp>
      <p:sp>
        <p:nvSpPr>
          <p:cNvPr id="3" name="object 3"/>
          <p:cNvSpPr txBox="1"/>
          <p:nvPr/>
        </p:nvSpPr>
        <p:spPr>
          <a:xfrm>
            <a:off x="343509" y="906919"/>
            <a:ext cx="10314940" cy="3241272"/>
          </a:xfrm>
          <a:prstGeom prst="rect">
            <a:avLst/>
          </a:prstGeom>
        </p:spPr>
        <p:txBody>
          <a:bodyPr vert="horz" wrap="square" lIns="0" tIns="47625" rIns="0" bIns="0" rtlCol="0">
            <a:spAutoFit/>
          </a:bodyPr>
          <a:lstStyle/>
          <a:p>
            <a:pPr marL="12700" marR="5080">
              <a:lnSpc>
                <a:spcPts val="2160"/>
              </a:lnSpc>
              <a:spcBef>
                <a:spcPts val="375"/>
              </a:spcBef>
            </a:pPr>
            <a:r>
              <a:rPr sz="2000" spc="-5" dirty="0">
                <a:latin typeface="Calibri"/>
                <a:cs typeface="Calibri"/>
              </a:rPr>
              <a:t>Facilities </a:t>
            </a:r>
            <a:r>
              <a:rPr sz="2000" spc="-10" dirty="0">
                <a:latin typeface="Calibri"/>
                <a:cs typeface="Calibri"/>
              </a:rPr>
              <a:t>are provided </a:t>
            </a:r>
            <a:r>
              <a:rPr sz="2000" spc="-20" dirty="0">
                <a:latin typeface="Calibri"/>
                <a:cs typeface="Calibri"/>
              </a:rPr>
              <a:t>for </a:t>
            </a:r>
            <a:r>
              <a:rPr sz="2000" spc="-5" dirty="0">
                <a:latin typeface="Calibri"/>
                <a:cs typeface="Calibri"/>
              </a:rPr>
              <a:t>children </a:t>
            </a:r>
            <a:r>
              <a:rPr sz="2000" dirty="0">
                <a:latin typeface="Calibri"/>
                <a:cs typeface="Calibri"/>
              </a:rPr>
              <a:t>who </a:t>
            </a:r>
            <a:r>
              <a:rPr sz="2000" spc="-5" dirty="0">
                <a:latin typeface="Calibri"/>
                <a:cs typeface="Calibri"/>
              </a:rPr>
              <a:t>bring </a:t>
            </a:r>
            <a:r>
              <a:rPr sz="2000" spc="-10" dirty="0">
                <a:latin typeface="Calibri"/>
                <a:cs typeface="Calibri"/>
              </a:rPr>
              <a:t>packed </a:t>
            </a:r>
            <a:r>
              <a:rPr sz="2000" spc="-5" dirty="0">
                <a:latin typeface="Calibri"/>
                <a:cs typeface="Calibri"/>
              </a:rPr>
              <a:t>lunches. </a:t>
            </a:r>
            <a:r>
              <a:rPr sz="2000" dirty="0">
                <a:latin typeface="Calibri"/>
                <a:cs typeface="Calibri"/>
              </a:rPr>
              <a:t>A </a:t>
            </a:r>
            <a:r>
              <a:rPr sz="2000" spc="-10" dirty="0">
                <a:latin typeface="Calibri"/>
                <a:cs typeface="Calibri"/>
              </a:rPr>
              <a:t>packed </a:t>
            </a:r>
            <a:r>
              <a:rPr sz="2000" spc="-5" dirty="0">
                <a:latin typeface="Calibri"/>
                <a:cs typeface="Calibri"/>
              </a:rPr>
              <a:t>lunch should be </a:t>
            </a:r>
            <a:r>
              <a:rPr sz="2000" spc="-10" dirty="0">
                <a:latin typeface="Calibri"/>
                <a:cs typeface="Calibri"/>
              </a:rPr>
              <a:t>brought </a:t>
            </a:r>
            <a:r>
              <a:rPr sz="2000" spc="-5" dirty="0">
                <a:latin typeface="Calibri"/>
                <a:cs typeface="Calibri"/>
              </a:rPr>
              <a:t>in </a:t>
            </a:r>
            <a:r>
              <a:rPr sz="2000" dirty="0">
                <a:latin typeface="Calibri"/>
                <a:cs typeface="Calibri"/>
              </a:rPr>
              <a:t>a  </a:t>
            </a:r>
            <a:r>
              <a:rPr sz="2000" spc="-5" dirty="0">
                <a:latin typeface="Calibri"/>
                <a:cs typeface="Calibri"/>
              </a:rPr>
              <a:t>labelled </a:t>
            </a:r>
            <a:r>
              <a:rPr sz="2000" spc="-10" dirty="0">
                <a:latin typeface="Calibri"/>
                <a:cs typeface="Calibri"/>
              </a:rPr>
              <a:t>box together </a:t>
            </a:r>
            <a:r>
              <a:rPr sz="2000" spc="-5" dirty="0">
                <a:latin typeface="Calibri"/>
                <a:cs typeface="Calibri"/>
              </a:rPr>
              <a:t>with </a:t>
            </a:r>
            <a:r>
              <a:rPr sz="2000" dirty="0">
                <a:latin typeface="Calibri"/>
                <a:cs typeface="Calibri"/>
              </a:rPr>
              <a:t>a </a:t>
            </a:r>
            <a:r>
              <a:rPr sz="2000" spc="-5" dirty="0">
                <a:latin typeface="Calibri"/>
                <a:cs typeface="Calibri"/>
              </a:rPr>
              <a:t>drink in </a:t>
            </a:r>
            <a:r>
              <a:rPr sz="2000" dirty="0">
                <a:latin typeface="Calibri"/>
                <a:cs typeface="Calibri"/>
              </a:rPr>
              <a:t>an </a:t>
            </a:r>
            <a:r>
              <a:rPr sz="2000" spc="-5" dirty="0">
                <a:latin typeface="Calibri"/>
                <a:cs typeface="Calibri"/>
              </a:rPr>
              <a:t>unbreakable </a:t>
            </a:r>
            <a:r>
              <a:rPr sz="2000" spc="-10" dirty="0">
                <a:latin typeface="Calibri"/>
                <a:cs typeface="Calibri"/>
              </a:rPr>
              <a:t>container </a:t>
            </a:r>
            <a:r>
              <a:rPr sz="2000" dirty="0">
                <a:latin typeface="Calibri"/>
                <a:cs typeface="Calibri"/>
              </a:rPr>
              <a:t>with a </a:t>
            </a:r>
            <a:r>
              <a:rPr sz="2000" spc="-15" dirty="0">
                <a:latin typeface="Calibri"/>
                <a:cs typeface="Calibri"/>
              </a:rPr>
              <a:t>straw </a:t>
            </a:r>
            <a:r>
              <a:rPr sz="2000" spc="-5" dirty="0">
                <a:latin typeface="Calibri"/>
                <a:cs typeface="Calibri"/>
              </a:rPr>
              <a:t>or </a:t>
            </a:r>
            <a:r>
              <a:rPr sz="2000" dirty="0">
                <a:latin typeface="Calibri"/>
                <a:cs typeface="Calibri"/>
              </a:rPr>
              <a:t>a cup. </a:t>
            </a:r>
            <a:r>
              <a:rPr sz="2000" spc="-35" dirty="0">
                <a:latin typeface="Calibri"/>
                <a:cs typeface="Calibri"/>
              </a:rPr>
              <a:t>We </a:t>
            </a:r>
            <a:r>
              <a:rPr sz="2000" spc="-20" dirty="0">
                <a:latin typeface="Calibri"/>
                <a:cs typeface="Calibri"/>
              </a:rPr>
              <a:t>have </a:t>
            </a:r>
            <a:r>
              <a:rPr sz="2000" dirty="0">
                <a:latin typeface="Calibri"/>
                <a:cs typeface="Calibri"/>
              </a:rPr>
              <a:t>a  </a:t>
            </a:r>
            <a:r>
              <a:rPr sz="2000" spc="-10" dirty="0">
                <a:latin typeface="Calibri"/>
                <a:cs typeface="Calibri"/>
              </a:rPr>
              <a:t>healthy </a:t>
            </a:r>
            <a:r>
              <a:rPr sz="2000" spc="-5" dirty="0">
                <a:latin typeface="Calibri"/>
                <a:cs typeface="Calibri"/>
              </a:rPr>
              <a:t>eating </a:t>
            </a:r>
            <a:r>
              <a:rPr sz="2000" spc="-25" dirty="0">
                <a:latin typeface="Calibri"/>
                <a:cs typeface="Calibri"/>
              </a:rPr>
              <a:t>policy, </a:t>
            </a:r>
            <a:r>
              <a:rPr sz="2000" spc="-15" dirty="0">
                <a:latin typeface="Calibri"/>
                <a:cs typeface="Calibri"/>
              </a:rPr>
              <a:t>to </a:t>
            </a:r>
            <a:r>
              <a:rPr sz="2000" spc="-5" dirty="0">
                <a:latin typeface="Calibri"/>
                <a:cs typeface="Calibri"/>
              </a:rPr>
              <a:t>encourage </a:t>
            </a:r>
            <a:r>
              <a:rPr sz="2000" dirty="0">
                <a:latin typeface="Calibri"/>
                <a:cs typeface="Calibri"/>
              </a:rPr>
              <a:t>the </a:t>
            </a:r>
            <a:r>
              <a:rPr sz="2000" spc="-5" dirty="0">
                <a:latin typeface="Calibri"/>
                <a:cs typeface="Calibri"/>
              </a:rPr>
              <a:t>children </a:t>
            </a:r>
            <a:r>
              <a:rPr sz="2000" spc="-20" dirty="0">
                <a:latin typeface="Calibri"/>
                <a:cs typeface="Calibri"/>
              </a:rPr>
              <a:t>to </a:t>
            </a:r>
            <a:r>
              <a:rPr sz="2000" dirty="0">
                <a:latin typeface="Calibri"/>
                <a:cs typeface="Calibri"/>
              </a:rPr>
              <a:t>adopt a </a:t>
            </a:r>
            <a:r>
              <a:rPr sz="2000" spc="-10" dirty="0">
                <a:latin typeface="Calibri"/>
                <a:cs typeface="Calibri"/>
              </a:rPr>
              <a:t>healthy</a:t>
            </a:r>
            <a:r>
              <a:rPr sz="2000" spc="5" dirty="0">
                <a:latin typeface="Calibri"/>
                <a:cs typeface="Calibri"/>
              </a:rPr>
              <a:t> </a:t>
            </a:r>
            <a:r>
              <a:rPr sz="2000" spc="-5" dirty="0">
                <a:latin typeface="Calibri"/>
                <a:cs typeface="Calibri"/>
              </a:rPr>
              <a:t>diet.</a:t>
            </a:r>
            <a:endParaRPr sz="2000" dirty="0">
              <a:latin typeface="Calibri"/>
              <a:cs typeface="Calibri"/>
            </a:endParaRPr>
          </a:p>
          <a:p>
            <a:pPr marL="12700">
              <a:lnSpc>
                <a:spcPts val="2280"/>
              </a:lnSpc>
              <a:spcBef>
                <a:spcPts val="725"/>
              </a:spcBef>
            </a:pPr>
            <a:r>
              <a:rPr sz="2000" spc="-10" dirty="0">
                <a:latin typeface="Calibri"/>
                <a:cs typeface="Calibri"/>
              </a:rPr>
              <a:t>Presently we </a:t>
            </a:r>
            <a:r>
              <a:rPr sz="2000" spc="-5" dirty="0">
                <a:latin typeface="Calibri"/>
                <a:cs typeface="Calibri"/>
              </a:rPr>
              <a:t>do not </a:t>
            </a:r>
            <a:r>
              <a:rPr sz="2000" spc="-20" dirty="0">
                <a:latin typeface="Calibri"/>
                <a:cs typeface="Calibri"/>
              </a:rPr>
              <a:t>have </a:t>
            </a:r>
            <a:r>
              <a:rPr sz="2000" spc="-10" dirty="0">
                <a:latin typeface="Calibri"/>
                <a:cs typeface="Calibri"/>
              </a:rPr>
              <a:t>internal </a:t>
            </a:r>
            <a:r>
              <a:rPr sz="2000" spc="-5" dirty="0">
                <a:latin typeface="Calibri"/>
                <a:cs typeface="Calibri"/>
              </a:rPr>
              <a:t>facilities </a:t>
            </a:r>
            <a:r>
              <a:rPr sz="2000" spc="-15" dirty="0">
                <a:latin typeface="Calibri"/>
                <a:cs typeface="Calibri"/>
              </a:rPr>
              <a:t>to </a:t>
            </a:r>
            <a:r>
              <a:rPr sz="2000" spc="-10" dirty="0">
                <a:latin typeface="Calibri"/>
                <a:cs typeface="Calibri"/>
              </a:rPr>
              <a:t>provide </a:t>
            </a:r>
            <a:r>
              <a:rPr sz="2000" spc="-5" dirty="0">
                <a:latin typeface="Calibri"/>
                <a:cs typeface="Calibri"/>
              </a:rPr>
              <a:t>hot lunches </a:t>
            </a:r>
            <a:r>
              <a:rPr sz="2000" spc="-20" dirty="0">
                <a:latin typeface="Calibri"/>
                <a:cs typeface="Calibri"/>
              </a:rPr>
              <a:t>for </a:t>
            </a:r>
            <a:r>
              <a:rPr sz="2000" spc="-5" dirty="0">
                <a:latin typeface="Calibri"/>
                <a:cs typeface="Calibri"/>
              </a:rPr>
              <a:t>children </a:t>
            </a:r>
            <a:r>
              <a:rPr sz="2000" dirty="0">
                <a:latin typeface="Calibri"/>
                <a:cs typeface="Calibri"/>
              </a:rPr>
              <a:t>but </a:t>
            </a:r>
            <a:r>
              <a:rPr sz="2000" spc="-5" dirty="0">
                <a:latin typeface="Calibri"/>
                <a:cs typeface="Calibri"/>
              </a:rPr>
              <a:t>do allow</a:t>
            </a:r>
            <a:r>
              <a:rPr sz="2000" spc="250" dirty="0">
                <a:latin typeface="Calibri"/>
                <a:cs typeface="Calibri"/>
              </a:rPr>
              <a:t> </a:t>
            </a:r>
            <a:r>
              <a:rPr sz="2000" spc="-10" dirty="0">
                <a:latin typeface="Calibri"/>
                <a:cs typeface="Calibri"/>
              </a:rPr>
              <a:t>parents</a:t>
            </a:r>
            <a:endParaRPr sz="2000" dirty="0">
              <a:latin typeface="Calibri"/>
              <a:cs typeface="Calibri"/>
            </a:endParaRPr>
          </a:p>
          <a:p>
            <a:pPr marL="12700">
              <a:lnSpc>
                <a:spcPts val="2280"/>
              </a:lnSpc>
            </a:pPr>
            <a:r>
              <a:rPr sz="2000" dirty="0">
                <a:latin typeface="Calibri"/>
                <a:cs typeface="Calibri"/>
              </a:rPr>
              <a:t>/ </a:t>
            </a:r>
            <a:r>
              <a:rPr sz="2000" spc="-20" dirty="0">
                <a:latin typeface="Calibri"/>
                <a:cs typeface="Calibri"/>
              </a:rPr>
              <a:t>caterers </a:t>
            </a:r>
            <a:r>
              <a:rPr sz="2000" spc="-15" dirty="0">
                <a:latin typeface="Calibri"/>
                <a:cs typeface="Calibri"/>
              </a:rPr>
              <a:t>to </a:t>
            </a:r>
            <a:r>
              <a:rPr sz="2000" spc="-5" dirty="0">
                <a:latin typeface="Calibri"/>
                <a:cs typeface="Calibri"/>
              </a:rPr>
              <a:t>bring hot lunches </a:t>
            </a:r>
            <a:r>
              <a:rPr sz="2000" spc="-15" dirty="0">
                <a:latin typeface="Calibri"/>
                <a:cs typeface="Calibri"/>
              </a:rPr>
              <a:t>to </a:t>
            </a:r>
            <a:r>
              <a:rPr sz="2000" dirty="0">
                <a:latin typeface="Calibri"/>
                <a:cs typeface="Calibri"/>
              </a:rPr>
              <a:t>the school </a:t>
            </a:r>
            <a:r>
              <a:rPr sz="2000" spc="-15" dirty="0">
                <a:latin typeface="Calibri"/>
                <a:cs typeface="Calibri"/>
              </a:rPr>
              <a:t>for </a:t>
            </a:r>
            <a:r>
              <a:rPr sz="2000" dirty="0">
                <a:latin typeface="Calibri"/>
                <a:cs typeface="Calibri"/>
              </a:rPr>
              <a:t>the</a:t>
            </a:r>
            <a:r>
              <a:rPr sz="2000" spc="20" dirty="0">
                <a:latin typeface="Calibri"/>
                <a:cs typeface="Calibri"/>
              </a:rPr>
              <a:t> </a:t>
            </a:r>
            <a:r>
              <a:rPr sz="2000" spc="-5" dirty="0">
                <a:latin typeface="Calibri"/>
                <a:cs typeface="Calibri"/>
              </a:rPr>
              <a:t>children.</a:t>
            </a:r>
            <a:endParaRPr sz="2000" dirty="0">
              <a:latin typeface="Calibri"/>
              <a:cs typeface="Calibri"/>
            </a:endParaRPr>
          </a:p>
          <a:p>
            <a:pPr marL="12700" marR="190500">
              <a:lnSpc>
                <a:spcPts val="2160"/>
              </a:lnSpc>
              <a:spcBef>
                <a:spcPts val="1040"/>
              </a:spcBef>
            </a:pPr>
            <a:r>
              <a:rPr sz="2000" spc="-15" dirty="0">
                <a:latin typeface="Calibri"/>
                <a:cs typeface="Calibri"/>
              </a:rPr>
              <a:t>Parents </a:t>
            </a:r>
            <a:r>
              <a:rPr sz="2000" dirty="0">
                <a:latin typeface="Calibri"/>
                <a:cs typeface="Calibri"/>
              </a:rPr>
              <a:t>wishing </a:t>
            </a:r>
            <a:r>
              <a:rPr sz="2000" spc="-20" dirty="0">
                <a:latin typeface="Calibri"/>
                <a:cs typeface="Calibri"/>
              </a:rPr>
              <a:t>to </a:t>
            </a:r>
            <a:r>
              <a:rPr sz="2000" spc="-5" dirty="0">
                <a:latin typeface="Calibri"/>
                <a:cs typeface="Calibri"/>
              </a:rPr>
              <a:t>send hot-meals should </a:t>
            </a:r>
            <a:r>
              <a:rPr sz="2000" spc="-10" dirty="0">
                <a:latin typeface="Calibri"/>
                <a:cs typeface="Calibri"/>
              </a:rPr>
              <a:t>deliver </a:t>
            </a:r>
            <a:r>
              <a:rPr sz="2000" spc="5" dirty="0">
                <a:latin typeface="Calibri"/>
                <a:cs typeface="Calibri"/>
              </a:rPr>
              <a:t>the </a:t>
            </a:r>
            <a:r>
              <a:rPr sz="2000" dirty="0">
                <a:latin typeface="Calibri"/>
                <a:cs typeface="Calibri"/>
              </a:rPr>
              <a:t>meal </a:t>
            </a:r>
            <a:r>
              <a:rPr sz="2000" spc="-10" dirty="0">
                <a:latin typeface="Calibri"/>
                <a:cs typeface="Calibri"/>
              </a:rPr>
              <a:t>to </a:t>
            </a:r>
            <a:r>
              <a:rPr sz="2000" dirty="0">
                <a:latin typeface="Calibri"/>
                <a:cs typeface="Calibri"/>
              </a:rPr>
              <a:t>the </a:t>
            </a:r>
            <a:r>
              <a:rPr sz="2000" spc="-5" dirty="0">
                <a:latin typeface="Calibri"/>
                <a:cs typeface="Calibri"/>
              </a:rPr>
              <a:t>school </a:t>
            </a:r>
            <a:r>
              <a:rPr sz="2000" spc="-20" dirty="0">
                <a:latin typeface="Calibri"/>
                <a:cs typeface="Calibri"/>
              </a:rPr>
              <a:t>at </a:t>
            </a:r>
            <a:r>
              <a:rPr sz="2000" dirty="0">
                <a:latin typeface="Calibri"/>
                <a:cs typeface="Calibri"/>
              </a:rPr>
              <a:t>the main </a:t>
            </a:r>
            <a:r>
              <a:rPr sz="2000" spc="-5" dirty="0">
                <a:latin typeface="Calibri"/>
                <a:cs typeface="Calibri"/>
              </a:rPr>
              <a:t>reception  </a:t>
            </a:r>
            <a:r>
              <a:rPr sz="2000" spc="-10" dirty="0">
                <a:latin typeface="Calibri"/>
                <a:cs typeface="Calibri"/>
              </a:rPr>
              <a:t>entrance, </a:t>
            </a:r>
            <a:r>
              <a:rPr sz="2000" spc="-5" dirty="0">
                <a:latin typeface="Calibri"/>
                <a:cs typeface="Calibri"/>
              </a:rPr>
              <a:t>between </a:t>
            </a:r>
            <a:r>
              <a:rPr sz="2000" dirty="0">
                <a:latin typeface="Calibri"/>
                <a:cs typeface="Calibri"/>
              </a:rPr>
              <a:t>11.4</a:t>
            </a:r>
            <a:r>
              <a:rPr lang="en-GB" sz="2000" dirty="0">
                <a:latin typeface="Calibri"/>
                <a:cs typeface="Calibri"/>
              </a:rPr>
              <a:t>0</a:t>
            </a:r>
            <a:r>
              <a:rPr sz="2000" dirty="0">
                <a:latin typeface="Calibri"/>
                <a:cs typeface="Calibri"/>
              </a:rPr>
              <a:t>am – 1</a:t>
            </a:r>
            <a:r>
              <a:rPr lang="en-GB" sz="2000" dirty="0">
                <a:latin typeface="Calibri"/>
                <a:cs typeface="Calibri"/>
              </a:rPr>
              <a:t>1:50</a:t>
            </a:r>
            <a:r>
              <a:rPr sz="2000" dirty="0">
                <a:latin typeface="Calibri"/>
                <a:cs typeface="Calibri"/>
              </a:rPr>
              <a:t>pm. </a:t>
            </a:r>
            <a:endParaRPr lang="en-GB" sz="2000" dirty="0">
              <a:latin typeface="Calibri"/>
              <a:cs typeface="Calibri"/>
            </a:endParaRPr>
          </a:p>
          <a:p>
            <a:pPr marL="12700" marR="190500">
              <a:lnSpc>
                <a:spcPts val="2160"/>
              </a:lnSpc>
              <a:spcBef>
                <a:spcPts val="1040"/>
              </a:spcBef>
            </a:pPr>
            <a:r>
              <a:rPr sz="2000" spc="-5" dirty="0">
                <a:latin typeface="Calibri"/>
                <a:cs typeface="Calibri"/>
              </a:rPr>
              <a:t>The school will be providing </a:t>
            </a:r>
            <a:r>
              <a:rPr sz="2000" dirty="0">
                <a:latin typeface="Calibri"/>
                <a:cs typeface="Calibri"/>
              </a:rPr>
              <a:t>milk </a:t>
            </a:r>
            <a:r>
              <a:rPr sz="2000" spc="-15" dirty="0">
                <a:latin typeface="Calibri"/>
                <a:cs typeface="Calibri"/>
              </a:rPr>
              <a:t>for </a:t>
            </a:r>
            <a:r>
              <a:rPr sz="2000" spc="-5" dirty="0">
                <a:latin typeface="Calibri"/>
                <a:cs typeface="Calibri"/>
              </a:rPr>
              <a:t>children in </a:t>
            </a:r>
            <a:r>
              <a:rPr lang="en-GB" sz="2000" spc="-5" dirty="0">
                <a:latin typeface="Calibri"/>
                <a:cs typeface="Calibri"/>
              </a:rPr>
              <a:t>E</a:t>
            </a:r>
            <a:r>
              <a:rPr sz="2000" dirty="0" err="1">
                <a:latin typeface="Calibri"/>
                <a:cs typeface="Calibri"/>
              </a:rPr>
              <a:t>arly</a:t>
            </a:r>
            <a:r>
              <a:rPr sz="2000" dirty="0">
                <a:latin typeface="Calibri"/>
                <a:cs typeface="Calibri"/>
              </a:rPr>
              <a:t> </a:t>
            </a:r>
            <a:r>
              <a:rPr lang="en-GB" sz="2000" spc="-15" dirty="0">
                <a:latin typeface="Calibri"/>
                <a:cs typeface="Calibri"/>
              </a:rPr>
              <a:t>Y</a:t>
            </a:r>
            <a:r>
              <a:rPr sz="2000" spc="-15" dirty="0">
                <a:latin typeface="Calibri"/>
                <a:cs typeface="Calibri"/>
              </a:rPr>
              <a:t>ears </a:t>
            </a:r>
            <a:r>
              <a:rPr sz="2000" dirty="0">
                <a:latin typeface="Calibri"/>
                <a:cs typeface="Calibri"/>
              </a:rPr>
              <a:t>and </a:t>
            </a:r>
            <a:r>
              <a:rPr sz="2000" spc="-40" dirty="0">
                <a:latin typeface="Calibri"/>
                <a:cs typeface="Calibri"/>
              </a:rPr>
              <a:t>Years </a:t>
            </a:r>
            <a:r>
              <a:rPr sz="2000" dirty="0">
                <a:latin typeface="Calibri"/>
                <a:cs typeface="Calibri"/>
              </a:rPr>
              <a:t>1 and 2. </a:t>
            </a:r>
            <a:r>
              <a:rPr sz="2000" spc="-35" dirty="0">
                <a:latin typeface="Calibri"/>
                <a:cs typeface="Calibri"/>
              </a:rPr>
              <a:t>We </a:t>
            </a:r>
            <a:r>
              <a:rPr sz="2000" spc="-10" dirty="0">
                <a:latin typeface="Calibri"/>
                <a:cs typeface="Calibri"/>
              </a:rPr>
              <a:t>receive </a:t>
            </a:r>
            <a:r>
              <a:rPr sz="2000" spc="-5" dirty="0">
                <a:latin typeface="Calibri"/>
                <a:cs typeface="Calibri"/>
              </a:rPr>
              <a:t>funding  </a:t>
            </a:r>
            <a:r>
              <a:rPr sz="2000" spc="-15" dirty="0">
                <a:latin typeface="Calibri"/>
                <a:cs typeface="Calibri"/>
              </a:rPr>
              <a:t>for </a:t>
            </a:r>
            <a:r>
              <a:rPr sz="2000" spc="-5" dirty="0">
                <a:latin typeface="Calibri"/>
                <a:cs typeface="Calibri"/>
              </a:rPr>
              <a:t>children aged 3-5 </a:t>
            </a:r>
            <a:r>
              <a:rPr sz="2000" spc="-15" dirty="0">
                <a:latin typeface="Calibri"/>
                <a:cs typeface="Calibri"/>
              </a:rPr>
              <a:t>for </a:t>
            </a:r>
            <a:r>
              <a:rPr sz="2000" dirty="0">
                <a:latin typeface="Calibri"/>
                <a:cs typeface="Calibri"/>
              </a:rPr>
              <a:t>milk. </a:t>
            </a:r>
            <a:r>
              <a:rPr sz="2000" spc="-10" dirty="0">
                <a:latin typeface="Calibri"/>
                <a:cs typeface="Calibri"/>
              </a:rPr>
              <a:t>Children </a:t>
            </a:r>
            <a:r>
              <a:rPr sz="2000" spc="-15" dirty="0">
                <a:latin typeface="Calibri"/>
                <a:cs typeface="Calibri"/>
              </a:rPr>
              <a:t>over </a:t>
            </a:r>
            <a:r>
              <a:rPr sz="2000" spc="5" dirty="0">
                <a:latin typeface="Calibri"/>
                <a:cs typeface="Calibri"/>
              </a:rPr>
              <a:t>the </a:t>
            </a:r>
            <a:r>
              <a:rPr sz="2000" spc="-5" dirty="0">
                <a:latin typeface="Calibri"/>
                <a:cs typeface="Calibri"/>
              </a:rPr>
              <a:t>age of </a:t>
            </a:r>
            <a:r>
              <a:rPr sz="2000" dirty="0">
                <a:latin typeface="Calibri"/>
                <a:cs typeface="Calibri"/>
              </a:rPr>
              <a:t>5 </a:t>
            </a:r>
            <a:r>
              <a:rPr sz="2000" spc="-5" dirty="0">
                <a:latin typeface="Calibri"/>
                <a:cs typeface="Calibri"/>
              </a:rPr>
              <a:t>(not receiving </a:t>
            </a:r>
            <a:r>
              <a:rPr sz="2000" spc="-10" dirty="0">
                <a:latin typeface="Calibri"/>
                <a:cs typeface="Calibri"/>
              </a:rPr>
              <a:t>Nursery Education </a:t>
            </a:r>
            <a:r>
              <a:rPr sz="2000" spc="-5" dirty="0">
                <a:latin typeface="Calibri"/>
                <a:cs typeface="Calibri"/>
              </a:rPr>
              <a:t>Funding)  </a:t>
            </a:r>
            <a:r>
              <a:rPr sz="2000" dirty="0">
                <a:latin typeface="Calibri"/>
                <a:cs typeface="Calibri"/>
              </a:rPr>
              <a:t>will </a:t>
            </a:r>
            <a:r>
              <a:rPr sz="2000" spc="-5" dirty="0">
                <a:latin typeface="Calibri"/>
                <a:cs typeface="Calibri"/>
              </a:rPr>
              <a:t>need </a:t>
            </a:r>
            <a:r>
              <a:rPr sz="2000" spc="-15" dirty="0">
                <a:latin typeface="Calibri"/>
                <a:cs typeface="Calibri"/>
              </a:rPr>
              <a:t>to </a:t>
            </a:r>
            <a:r>
              <a:rPr sz="2000" spc="-10" dirty="0">
                <a:latin typeface="Calibri"/>
                <a:cs typeface="Calibri"/>
              </a:rPr>
              <a:t>pay </a:t>
            </a:r>
            <a:r>
              <a:rPr sz="2000" spc="-15" dirty="0">
                <a:latin typeface="Calibri"/>
                <a:cs typeface="Calibri"/>
              </a:rPr>
              <a:t>for </a:t>
            </a:r>
            <a:r>
              <a:rPr sz="2000" dirty="0">
                <a:latin typeface="Calibri"/>
                <a:cs typeface="Calibri"/>
              </a:rPr>
              <a:t>the </a:t>
            </a:r>
            <a:r>
              <a:rPr sz="2000" spc="-5" dirty="0">
                <a:latin typeface="Calibri"/>
                <a:cs typeface="Calibri"/>
              </a:rPr>
              <a:t>milk.</a:t>
            </a:r>
            <a:endParaRPr sz="2000" dirty="0">
              <a:latin typeface="Calibri"/>
              <a:cs typeface="Calibri"/>
            </a:endParaRPr>
          </a:p>
        </p:txBody>
      </p:sp>
      <p:sp>
        <p:nvSpPr>
          <p:cNvPr id="4" name="object 4"/>
          <p:cNvSpPr/>
          <p:nvPr/>
        </p:nvSpPr>
        <p:spPr>
          <a:xfrm>
            <a:off x="6431231" y="4606270"/>
            <a:ext cx="3140868" cy="1775675"/>
          </a:xfrm>
          <a:custGeom>
            <a:avLst/>
            <a:gdLst/>
            <a:ahLst/>
            <a:cxnLst/>
            <a:rect l="l" t="t" r="r" b="b"/>
            <a:pathLst>
              <a:path w="4438015" h="1209040">
                <a:moveTo>
                  <a:pt x="4436364" y="0"/>
                </a:moveTo>
                <a:lnTo>
                  <a:pt x="1524" y="0"/>
                </a:lnTo>
                <a:lnTo>
                  <a:pt x="0" y="1524"/>
                </a:lnTo>
                <a:lnTo>
                  <a:pt x="0" y="1207008"/>
                </a:lnTo>
                <a:lnTo>
                  <a:pt x="1524" y="1208532"/>
                </a:lnTo>
                <a:lnTo>
                  <a:pt x="4436364" y="1208532"/>
                </a:lnTo>
                <a:lnTo>
                  <a:pt x="4437888" y="1207008"/>
                </a:lnTo>
                <a:lnTo>
                  <a:pt x="4437888" y="1203960"/>
                </a:lnTo>
                <a:lnTo>
                  <a:pt x="9144" y="1203960"/>
                </a:lnTo>
                <a:lnTo>
                  <a:pt x="4572" y="1199388"/>
                </a:lnTo>
                <a:lnTo>
                  <a:pt x="9144" y="1199388"/>
                </a:lnTo>
                <a:lnTo>
                  <a:pt x="9144" y="9144"/>
                </a:lnTo>
                <a:lnTo>
                  <a:pt x="4572" y="9144"/>
                </a:lnTo>
                <a:lnTo>
                  <a:pt x="9144" y="4572"/>
                </a:lnTo>
                <a:lnTo>
                  <a:pt x="4437888" y="4572"/>
                </a:lnTo>
                <a:lnTo>
                  <a:pt x="4437888" y="1524"/>
                </a:lnTo>
                <a:lnTo>
                  <a:pt x="4436364" y="0"/>
                </a:lnTo>
                <a:close/>
              </a:path>
              <a:path w="4438015" h="1209040">
                <a:moveTo>
                  <a:pt x="9144" y="1199388"/>
                </a:moveTo>
                <a:lnTo>
                  <a:pt x="4572" y="1199388"/>
                </a:lnTo>
                <a:lnTo>
                  <a:pt x="9144" y="1203960"/>
                </a:lnTo>
                <a:lnTo>
                  <a:pt x="9144" y="1199388"/>
                </a:lnTo>
                <a:close/>
              </a:path>
              <a:path w="4438015" h="1209040">
                <a:moveTo>
                  <a:pt x="4428744" y="1199388"/>
                </a:moveTo>
                <a:lnTo>
                  <a:pt x="9144" y="1199388"/>
                </a:lnTo>
                <a:lnTo>
                  <a:pt x="9144" y="1203960"/>
                </a:lnTo>
                <a:lnTo>
                  <a:pt x="4428744" y="1203960"/>
                </a:lnTo>
                <a:lnTo>
                  <a:pt x="4428744" y="1199388"/>
                </a:lnTo>
                <a:close/>
              </a:path>
              <a:path w="4438015" h="1209040">
                <a:moveTo>
                  <a:pt x="4428744" y="4572"/>
                </a:moveTo>
                <a:lnTo>
                  <a:pt x="4428744" y="1203960"/>
                </a:lnTo>
                <a:lnTo>
                  <a:pt x="4433316" y="1199388"/>
                </a:lnTo>
                <a:lnTo>
                  <a:pt x="4437888" y="1199388"/>
                </a:lnTo>
                <a:lnTo>
                  <a:pt x="4437888" y="9144"/>
                </a:lnTo>
                <a:lnTo>
                  <a:pt x="4433316" y="9144"/>
                </a:lnTo>
                <a:lnTo>
                  <a:pt x="4428744" y="4572"/>
                </a:lnTo>
                <a:close/>
              </a:path>
              <a:path w="4438015" h="1209040">
                <a:moveTo>
                  <a:pt x="4437888" y="1199388"/>
                </a:moveTo>
                <a:lnTo>
                  <a:pt x="4433316" y="1199388"/>
                </a:lnTo>
                <a:lnTo>
                  <a:pt x="4428744" y="1203960"/>
                </a:lnTo>
                <a:lnTo>
                  <a:pt x="4437888" y="1203960"/>
                </a:lnTo>
                <a:lnTo>
                  <a:pt x="4437888" y="1199388"/>
                </a:lnTo>
                <a:close/>
              </a:path>
              <a:path w="4438015" h="1209040">
                <a:moveTo>
                  <a:pt x="9144" y="4572"/>
                </a:moveTo>
                <a:lnTo>
                  <a:pt x="4572" y="9144"/>
                </a:lnTo>
                <a:lnTo>
                  <a:pt x="9144" y="9144"/>
                </a:lnTo>
                <a:lnTo>
                  <a:pt x="9144" y="4572"/>
                </a:lnTo>
                <a:close/>
              </a:path>
              <a:path w="4438015" h="1209040">
                <a:moveTo>
                  <a:pt x="4428744" y="4572"/>
                </a:moveTo>
                <a:lnTo>
                  <a:pt x="9144" y="4572"/>
                </a:lnTo>
                <a:lnTo>
                  <a:pt x="9144" y="9144"/>
                </a:lnTo>
                <a:lnTo>
                  <a:pt x="4428744" y="9144"/>
                </a:lnTo>
                <a:lnTo>
                  <a:pt x="4428744" y="4572"/>
                </a:lnTo>
                <a:close/>
              </a:path>
              <a:path w="4438015" h="1209040">
                <a:moveTo>
                  <a:pt x="4437888" y="4572"/>
                </a:moveTo>
                <a:lnTo>
                  <a:pt x="4428744" y="4572"/>
                </a:lnTo>
                <a:lnTo>
                  <a:pt x="4433316" y="9144"/>
                </a:lnTo>
                <a:lnTo>
                  <a:pt x="4437888" y="9144"/>
                </a:lnTo>
                <a:lnTo>
                  <a:pt x="4437888" y="4572"/>
                </a:lnTo>
                <a:close/>
              </a:path>
            </a:pathLst>
          </a:custGeom>
          <a:solidFill>
            <a:srgbClr val="0D0D0D"/>
          </a:solidFill>
        </p:spPr>
        <p:txBody>
          <a:bodyPr wrap="square" lIns="0" tIns="0" rIns="0" bIns="0" rtlCol="0"/>
          <a:lstStyle/>
          <a:p>
            <a:endParaRPr/>
          </a:p>
        </p:txBody>
      </p:sp>
      <p:sp>
        <p:nvSpPr>
          <p:cNvPr id="5" name="object 5"/>
          <p:cNvSpPr txBox="1"/>
          <p:nvPr/>
        </p:nvSpPr>
        <p:spPr>
          <a:xfrm>
            <a:off x="6457640" y="4627087"/>
            <a:ext cx="3002902" cy="1674817"/>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alibri"/>
                <a:cs typeface="Calibri"/>
              </a:rPr>
              <a:t>The School emphasises on </a:t>
            </a:r>
            <a:r>
              <a:rPr sz="1800" dirty="0">
                <a:latin typeface="Calibri"/>
                <a:cs typeface="Calibri"/>
              </a:rPr>
              <a:t>the </a:t>
            </a:r>
            <a:r>
              <a:rPr sz="1800" spc="-5" dirty="0">
                <a:latin typeface="Calibri"/>
                <a:cs typeface="Calibri"/>
              </a:rPr>
              <a:t>Islamic  </a:t>
            </a:r>
            <a:r>
              <a:rPr sz="1800" spc="-15" dirty="0">
                <a:latin typeface="Calibri"/>
                <a:cs typeface="Calibri"/>
              </a:rPr>
              <a:t>etiquette </a:t>
            </a:r>
            <a:r>
              <a:rPr sz="1800" spc="-5" dirty="0">
                <a:latin typeface="Calibri"/>
                <a:cs typeface="Calibri"/>
              </a:rPr>
              <a:t>of </a:t>
            </a:r>
            <a:r>
              <a:rPr sz="1800" dirty="0">
                <a:latin typeface="Calibri"/>
                <a:cs typeface="Calibri"/>
              </a:rPr>
              <a:t>eating, and </a:t>
            </a:r>
            <a:r>
              <a:rPr sz="1800" spc="-5" dirty="0">
                <a:latin typeface="Calibri"/>
                <a:cs typeface="Calibri"/>
              </a:rPr>
              <a:t>would </a:t>
            </a:r>
            <a:r>
              <a:rPr sz="1800" spc="-10" dirty="0">
                <a:latin typeface="Calibri"/>
                <a:cs typeface="Calibri"/>
              </a:rPr>
              <a:t>appreciate </a:t>
            </a:r>
            <a:r>
              <a:rPr sz="1800" spc="-5" dirty="0">
                <a:latin typeface="Calibri"/>
                <a:cs typeface="Calibri"/>
              </a:rPr>
              <a:t>it if  </a:t>
            </a:r>
            <a:r>
              <a:rPr sz="1800" dirty="0">
                <a:latin typeface="Calibri"/>
                <a:cs typeface="Calibri"/>
              </a:rPr>
              <a:t>this </a:t>
            </a:r>
            <a:r>
              <a:rPr sz="1800" spc="-5" dirty="0">
                <a:latin typeface="Calibri"/>
                <a:cs typeface="Calibri"/>
              </a:rPr>
              <a:t>teaching </a:t>
            </a:r>
            <a:r>
              <a:rPr sz="1800" spc="-10" dirty="0">
                <a:latin typeface="Calibri"/>
                <a:cs typeface="Calibri"/>
              </a:rPr>
              <a:t>could </a:t>
            </a:r>
            <a:r>
              <a:rPr sz="1800" spc="-5" dirty="0">
                <a:latin typeface="Calibri"/>
                <a:cs typeface="Calibri"/>
              </a:rPr>
              <a:t>be </a:t>
            </a:r>
            <a:r>
              <a:rPr sz="1800" spc="-10" dirty="0">
                <a:latin typeface="Calibri"/>
                <a:cs typeface="Calibri"/>
              </a:rPr>
              <a:t>consistent </a:t>
            </a:r>
            <a:r>
              <a:rPr sz="1800" spc="-5" dirty="0">
                <a:latin typeface="Calibri"/>
                <a:cs typeface="Calibri"/>
              </a:rPr>
              <a:t>in </a:t>
            </a:r>
            <a:r>
              <a:rPr sz="1800" dirty="0">
                <a:latin typeface="Calibri"/>
                <a:cs typeface="Calibri"/>
              </a:rPr>
              <a:t>the  </a:t>
            </a:r>
            <a:r>
              <a:rPr sz="1800" spc="-20" dirty="0">
                <a:latin typeface="Calibri"/>
                <a:cs typeface="Calibri"/>
              </a:rPr>
              <a:t>child’s </a:t>
            </a:r>
            <a:r>
              <a:rPr sz="1800" spc="-15" dirty="0">
                <a:latin typeface="Calibri"/>
                <a:cs typeface="Calibri"/>
              </a:rPr>
              <a:t>day </a:t>
            </a:r>
            <a:r>
              <a:rPr sz="1800" dirty="0">
                <a:latin typeface="Calibri"/>
                <a:cs typeface="Calibri"/>
              </a:rPr>
              <a:t>at </a:t>
            </a:r>
            <a:r>
              <a:rPr sz="1800" spc="-5" dirty="0">
                <a:latin typeface="Calibri"/>
                <a:cs typeface="Calibri"/>
              </a:rPr>
              <a:t>home </a:t>
            </a:r>
            <a:r>
              <a:rPr sz="1800" dirty="0">
                <a:latin typeface="Calibri"/>
                <a:cs typeface="Calibri"/>
              </a:rPr>
              <a:t>and</a:t>
            </a:r>
            <a:r>
              <a:rPr sz="1800" spc="55" dirty="0">
                <a:latin typeface="Calibri"/>
                <a:cs typeface="Calibri"/>
              </a:rPr>
              <a:t> </a:t>
            </a:r>
            <a:r>
              <a:rPr sz="1800" spc="-5" dirty="0">
                <a:latin typeface="Calibri"/>
                <a:cs typeface="Calibri"/>
              </a:rPr>
              <a:t>school.</a:t>
            </a:r>
            <a:endParaRPr sz="1800" dirty="0">
              <a:latin typeface="Calibri"/>
              <a:cs typeface="Calibri"/>
            </a:endParaRPr>
          </a:p>
        </p:txBody>
      </p:sp>
      <p:sp>
        <p:nvSpPr>
          <p:cNvPr id="6" name="object 6"/>
          <p:cNvSpPr/>
          <p:nvPr/>
        </p:nvSpPr>
        <p:spPr>
          <a:xfrm>
            <a:off x="2342890" y="4758135"/>
            <a:ext cx="3860800" cy="1477010"/>
          </a:xfrm>
          <a:custGeom>
            <a:avLst/>
            <a:gdLst/>
            <a:ahLst/>
            <a:cxnLst/>
            <a:rect l="l" t="t" r="r" b="b"/>
            <a:pathLst>
              <a:path w="3860800" h="1477010">
                <a:moveTo>
                  <a:pt x="0" y="1476756"/>
                </a:moveTo>
                <a:lnTo>
                  <a:pt x="3860291" y="1476756"/>
                </a:lnTo>
                <a:lnTo>
                  <a:pt x="3860291" y="0"/>
                </a:lnTo>
                <a:lnTo>
                  <a:pt x="0" y="0"/>
                </a:lnTo>
                <a:lnTo>
                  <a:pt x="0" y="1476756"/>
                </a:lnTo>
                <a:close/>
              </a:path>
            </a:pathLst>
          </a:custGeom>
          <a:solidFill>
            <a:srgbClr val="4A66AC"/>
          </a:solidFill>
        </p:spPr>
        <p:txBody>
          <a:bodyPr wrap="square" lIns="0" tIns="0" rIns="0" bIns="0" rtlCol="0"/>
          <a:lstStyle/>
          <a:p>
            <a:endParaRPr/>
          </a:p>
        </p:txBody>
      </p:sp>
      <p:sp>
        <p:nvSpPr>
          <p:cNvPr id="7" name="object 7"/>
          <p:cNvSpPr/>
          <p:nvPr/>
        </p:nvSpPr>
        <p:spPr>
          <a:xfrm>
            <a:off x="2354915" y="4749245"/>
            <a:ext cx="3869690" cy="1485900"/>
          </a:xfrm>
          <a:custGeom>
            <a:avLst/>
            <a:gdLst/>
            <a:ahLst/>
            <a:cxnLst/>
            <a:rect l="l" t="t" r="r" b="b"/>
            <a:pathLst>
              <a:path w="3869690" h="1485900">
                <a:moveTo>
                  <a:pt x="3867912" y="0"/>
                </a:moveTo>
                <a:lnTo>
                  <a:pt x="3048" y="0"/>
                </a:lnTo>
                <a:lnTo>
                  <a:pt x="0" y="3048"/>
                </a:lnTo>
                <a:lnTo>
                  <a:pt x="0" y="1484376"/>
                </a:lnTo>
                <a:lnTo>
                  <a:pt x="3048" y="1485900"/>
                </a:lnTo>
                <a:lnTo>
                  <a:pt x="3867912" y="1485900"/>
                </a:lnTo>
                <a:lnTo>
                  <a:pt x="3869436" y="1484376"/>
                </a:lnTo>
                <a:lnTo>
                  <a:pt x="3869436" y="1481328"/>
                </a:lnTo>
                <a:lnTo>
                  <a:pt x="9143" y="1481328"/>
                </a:lnTo>
                <a:lnTo>
                  <a:pt x="4572" y="1476756"/>
                </a:lnTo>
                <a:lnTo>
                  <a:pt x="9143" y="1476756"/>
                </a:lnTo>
                <a:lnTo>
                  <a:pt x="9143" y="9143"/>
                </a:lnTo>
                <a:lnTo>
                  <a:pt x="4572" y="9143"/>
                </a:lnTo>
                <a:lnTo>
                  <a:pt x="9143" y="4572"/>
                </a:lnTo>
                <a:lnTo>
                  <a:pt x="3869436" y="4572"/>
                </a:lnTo>
                <a:lnTo>
                  <a:pt x="3869436" y="3048"/>
                </a:lnTo>
                <a:lnTo>
                  <a:pt x="3867912" y="0"/>
                </a:lnTo>
                <a:close/>
              </a:path>
              <a:path w="3869690" h="1485900">
                <a:moveTo>
                  <a:pt x="9143" y="1476756"/>
                </a:moveTo>
                <a:lnTo>
                  <a:pt x="4572" y="1476756"/>
                </a:lnTo>
                <a:lnTo>
                  <a:pt x="9143" y="1481328"/>
                </a:lnTo>
                <a:lnTo>
                  <a:pt x="9143" y="1476756"/>
                </a:lnTo>
                <a:close/>
              </a:path>
              <a:path w="3869690" h="1485900">
                <a:moveTo>
                  <a:pt x="3860291" y="1476756"/>
                </a:moveTo>
                <a:lnTo>
                  <a:pt x="9143" y="1476756"/>
                </a:lnTo>
                <a:lnTo>
                  <a:pt x="9143" y="1481328"/>
                </a:lnTo>
                <a:lnTo>
                  <a:pt x="3860291" y="1481328"/>
                </a:lnTo>
                <a:lnTo>
                  <a:pt x="3860291" y="1476756"/>
                </a:lnTo>
                <a:close/>
              </a:path>
              <a:path w="3869690" h="1485900">
                <a:moveTo>
                  <a:pt x="3860291" y="4572"/>
                </a:moveTo>
                <a:lnTo>
                  <a:pt x="3860291" y="1481328"/>
                </a:lnTo>
                <a:lnTo>
                  <a:pt x="3864864" y="1476756"/>
                </a:lnTo>
                <a:lnTo>
                  <a:pt x="3869436" y="1476756"/>
                </a:lnTo>
                <a:lnTo>
                  <a:pt x="3869436" y="9143"/>
                </a:lnTo>
                <a:lnTo>
                  <a:pt x="3864864" y="9143"/>
                </a:lnTo>
                <a:lnTo>
                  <a:pt x="3860291" y="4572"/>
                </a:lnTo>
                <a:close/>
              </a:path>
              <a:path w="3869690" h="1485900">
                <a:moveTo>
                  <a:pt x="3869436" y="1476756"/>
                </a:moveTo>
                <a:lnTo>
                  <a:pt x="3864864" y="1476756"/>
                </a:lnTo>
                <a:lnTo>
                  <a:pt x="3860291" y="1481328"/>
                </a:lnTo>
                <a:lnTo>
                  <a:pt x="3869436" y="1481328"/>
                </a:lnTo>
                <a:lnTo>
                  <a:pt x="3869436" y="1476756"/>
                </a:lnTo>
                <a:close/>
              </a:path>
              <a:path w="3869690" h="1485900">
                <a:moveTo>
                  <a:pt x="9143" y="4572"/>
                </a:moveTo>
                <a:lnTo>
                  <a:pt x="4572" y="9143"/>
                </a:lnTo>
                <a:lnTo>
                  <a:pt x="9143" y="9143"/>
                </a:lnTo>
                <a:lnTo>
                  <a:pt x="9143" y="4572"/>
                </a:lnTo>
                <a:close/>
              </a:path>
              <a:path w="3869690" h="1485900">
                <a:moveTo>
                  <a:pt x="3860291" y="4572"/>
                </a:moveTo>
                <a:lnTo>
                  <a:pt x="9143" y="4572"/>
                </a:lnTo>
                <a:lnTo>
                  <a:pt x="9143" y="9143"/>
                </a:lnTo>
                <a:lnTo>
                  <a:pt x="3860291" y="9143"/>
                </a:lnTo>
                <a:lnTo>
                  <a:pt x="3860291" y="4572"/>
                </a:lnTo>
                <a:close/>
              </a:path>
              <a:path w="3869690" h="1485900">
                <a:moveTo>
                  <a:pt x="3869436" y="4572"/>
                </a:moveTo>
                <a:lnTo>
                  <a:pt x="3860291" y="4572"/>
                </a:lnTo>
                <a:lnTo>
                  <a:pt x="3864864" y="9143"/>
                </a:lnTo>
                <a:lnTo>
                  <a:pt x="3869436" y="9143"/>
                </a:lnTo>
                <a:lnTo>
                  <a:pt x="3869436" y="4572"/>
                </a:lnTo>
                <a:close/>
              </a:path>
            </a:pathLst>
          </a:custGeom>
          <a:solidFill>
            <a:srgbClr val="0D0D0D"/>
          </a:solidFill>
        </p:spPr>
        <p:txBody>
          <a:bodyPr wrap="square" lIns="0" tIns="0" rIns="0" bIns="0" rtlCol="0"/>
          <a:lstStyle/>
          <a:p>
            <a:endParaRPr/>
          </a:p>
        </p:txBody>
      </p:sp>
      <p:sp>
        <p:nvSpPr>
          <p:cNvPr id="8" name="object 8"/>
          <p:cNvSpPr txBox="1"/>
          <p:nvPr/>
        </p:nvSpPr>
        <p:spPr>
          <a:xfrm>
            <a:off x="2322630" y="4723834"/>
            <a:ext cx="3860800" cy="1397000"/>
          </a:xfrm>
          <a:prstGeom prst="rect">
            <a:avLst/>
          </a:prstGeom>
        </p:spPr>
        <p:txBody>
          <a:bodyPr vert="horz" wrap="square" lIns="0" tIns="12700" rIns="0" bIns="0" rtlCol="0">
            <a:spAutoFit/>
          </a:bodyPr>
          <a:lstStyle/>
          <a:p>
            <a:pPr marL="90805">
              <a:lnSpc>
                <a:spcPct val="100000"/>
              </a:lnSpc>
              <a:spcBef>
                <a:spcPts val="100"/>
              </a:spcBef>
            </a:pPr>
            <a:r>
              <a:rPr sz="1800" dirty="0">
                <a:solidFill>
                  <a:srgbClr val="FFFFFF"/>
                </a:solidFill>
                <a:latin typeface="Calibri"/>
                <a:cs typeface="Calibri"/>
              </a:rPr>
              <a:t>Please </a:t>
            </a:r>
            <a:r>
              <a:rPr sz="1800" spc="-5" dirty="0">
                <a:solidFill>
                  <a:srgbClr val="FFFFFF"/>
                </a:solidFill>
                <a:latin typeface="Calibri"/>
                <a:cs typeface="Calibri"/>
              </a:rPr>
              <a:t>do not</a:t>
            </a:r>
            <a:r>
              <a:rPr sz="1800" spc="5" dirty="0">
                <a:solidFill>
                  <a:srgbClr val="FFFFFF"/>
                </a:solidFill>
                <a:latin typeface="Calibri"/>
                <a:cs typeface="Calibri"/>
              </a:rPr>
              <a:t> </a:t>
            </a:r>
            <a:r>
              <a:rPr sz="1800" spc="-5" dirty="0">
                <a:solidFill>
                  <a:srgbClr val="FFFFFF"/>
                </a:solidFill>
                <a:latin typeface="Calibri"/>
                <a:cs typeface="Calibri"/>
              </a:rPr>
              <a:t>send;</a:t>
            </a:r>
            <a:endParaRPr sz="1800" dirty="0">
              <a:latin typeface="Calibri"/>
              <a:cs typeface="Calibri"/>
            </a:endParaRPr>
          </a:p>
          <a:p>
            <a:pPr marL="90805" marR="260350">
              <a:lnSpc>
                <a:spcPct val="100000"/>
              </a:lnSpc>
            </a:pPr>
            <a:r>
              <a:rPr sz="1800" spc="-10" dirty="0">
                <a:solidFill>
                  <a:srgbClr val="FFFFFF"/>
                </a:solidFill>
                <a:latin typeface="Calibri"/>
                <a:cs typeface="Calibri"/>
              </a:rPr>
              <a:t>Fizzy drinks, </a:t>
            </a:r>
            <a:r>
              <a:rPr sz="1800" spc="-5" dirty="0">
                <a:solidFill>
                  <a:srgbClr val="FFFFFF"/>
                </a:solidFill>
                <a:latin typeface="Calibri"/>
                <a:cs typeface="Calibri"/>
              </a:rPr>
              <a:t>sweets, biscuits, </a:t>
            </a:r>
            <a:r>
              <a:rPr sz="1800" dirty="0">
                <a:solidFill>
                  <a:srgbClr val="FFFFFF"/>
                </a:solidFill>
                <a:latin typeface="Calibri"/>
                <a:cs typeface="Calibri"/>
              </a:rPr>
              <a:t>crisps </a:t>
            </a:r>
            <a:r>
              <a:rPr sz="1800" spc="-5" dirty="0">
                <a:solidFill>
                  <a:srgbClr val="FFFFFF"/>
                </a:solidFill>
                <a:latin typeface="Calibri"/>
                <a:cs typeface="Calibri"/>
              </a:rPr>
              <a:t>or  </a:t>
            </a:r>
            <a:r>
              <a:rPr sz="1800" spc="-10" dirty="0">
                <a:solidFill>
                  <a:srgbClr val="FFFFFF"/>
                </a:solidFill>
                <a:latin typeface="Calibri"/>
                <a:cs typeface="Calibri"/>
              </a:rPr>
              <a:t>chocolates</a:t>
            </a:r>
            <a:endParaRPr sz="1800" dirty="0">
              <a:latin typeface="Calibri"/>
              <a:cs typeface="Calibri"/>
            </a:endParaRPr>
          </a:p>
          <a:p>
            <a:pPr marL="90805" marR="160655">
              <a:lnSpc>
                <a:spcPct val="100000"/>
              </a:lnSpc>
            </a:pPr>
            <a:r>
              <a:rPr sz="1800" dirty="0">
                <a:solidFill>
                  <a:srgbClr val="FFFFFF"/>
                </a:solidFill>
                <a:latin typeface="Calibri"/>
                <a:cs typeface="Calibri"/>
              </a:rPr>
              <a:t>Jam/ </a:t>
            </a:r>
            <a:r>
              <a:rPr sz="1800" spc="-10" dirty="0">
                <a:solidFill>
                  <a:srgbClr val="FFFFFF"/>
                </a:solidFill>
                <a:latin typeface="Calibri"/>
                <a:cs typeface="Calibri"/>
              </a:rPr>
              <a:t>chocolate </a:t>
            </a:r>
            <a:r>
              <a:rPr sz="1800" dirty="0">
                <a:solidFill>
                  <a:srgbClr val="FFFFFF"/>
                </a:solidFill>
                <a:latin typeface="Calibri"/>
                <a:cs typeface="Calibri"/>
              </a:rPr>
              <a:t>(e.g. </a:t>
            </a:r>
            <a:r>
              <a:rPr sz="1800" spc="-10" dirty="0">
                <a:solidFill>
                  <a:srgbClr val="FFFFFF"/>
                </a:solidFill>
                <a:latin typeface="Calibri"/>
                <a:cs typeface="Calibri"/>
              </a:rPr>
              <a:t>nutella) </a:t>
            </a:r>
            <a:r>
              <a:rPr sz="1800" spc="-5" dirty="0">
                <a:solidFill>
                  <a:srgbClr val="FFFFFF"/>
                </a:solidFill>
                <a:latin typeface="Calibri"/>
                <a:cs typeface="Calibri"/>
              </a:rPr>
              <a:t>or </a:t>
            </a:r>
            <a:r>
              <a:rPr sz="1800" dirty="0">
                <a:solidFill>
                  <a:srgbClr val="FFFFFF"/>
                </a:solidFill>
                <a:latin typeface="Calibri"/>
                <a:cs typeface="Calibri"/>
              </a:rPr>
              <a:t>peanut  </a:t>
            </a:r>
            <a:r>
              <a:rPr sz="1800" spc="-15" dirty="0">
                <a:solidFill>
                  <a:srgbClr val="FFFFFF"/>
                </a:solidFill>
                <a:latin typeface="Calibri"/>
                <a:cs typeface="Calibri"/>
              </a:rPr>
              <a:t>butter </a:t>
            </a:r>
            <a:r>
              <a:rPr sz="1800" spc="-5" dirty="0">
                <a:solidFill>
                  <a:srgbClr val="FFFFFF"/>
                </a:solidFill>
                <a:latin typeface="Calibri"/>
                <a:cs typeface="Calibri"/>
              </a:rPr>
              <a:t>sandwiches in </a:t>
            </a:r>
            <a:r>
              <a:rPr sz="1800" dirty="0">
                <a:solidFill>
                  <a:srgbClr val="FFFFFF"/>
                </a:solidFill>
                <a:latin typeface="Calibri"/>
                <a:cs typeface="Calibri"/>
              </a:rPr>
              <a:t>their</a:t>
            </a:r>
            <a:r>
              <a:rPr sz="1800" spc="50" dirty="0">
                <a:solidFill>
                  <a:srgbClr val="FFFFFF"/>
                </a:solidFill>
                <a:latin typeface="Calibri"/>
                <a:cs typeface="Calibri"/>
              </a:rPr>
              <a:t> </a:t>
            </a:r>
            <a:r>
              <a:rPr sz="1800" spc="-5" dirty="0">
                <a:solidFill>
                  <a:srgbClr val="FFFFFF"/>
                </a:solidFill>
                <a:latin typeface="Calibri"/>
                <a:cs typeface="Calibri"/>
              </a:rPr>
              <a:t>lunches.</a:t>
            </a:r>
            <a:endParaRPr sz="1800" dirty="0">
              <a:latin typeface="Calibri"/>
              <a:cs typeface="Calibri"/>
            </a:endParaRPr>
          </a:p>
        </p:txBody>
      </p:sp>
      <p:sp>
        <p:nvSpPr>
          <p:cNvPr id="9" name="object 9"/>
          <p:cNvSpPr/>
          <p:nvPr/>
        </p:nvSpPr>
        <p:spPr>
          <a:xfrm>
            <a:off x="6697980" y="192023"/>
            <a:ext cx="5274945" cy="646430"/>
          </a:xfrm>
          <a:custGeom>
            <a:avLst/>
            <a:gdLst/>
            <a:ahLst/>
            <a:cxnLst/>
            <a:rect l="l" t="t" r="r" b="b"/>
            <a:pathLst>
              <a:path w="5274945" h="646430">
                <a:moveTo>
                  <a:pt x="0" y="646176"/>
                </a:moveTo>
                <a:lnTo>
                  <a:pt x="5274564" y="646176"/>
                </a:lnTo>
                <a:lnTo>
                  <a:pt x="5274564" y="0"/>
                </a:lnTo>
                <a:lnTo>
                  <a:pt x="0" y="0"/>
                </a:lnTo>
                <a:lnTo>
                  <a:pt x="0" y="646176"/>
                </a:lnTo>
                <a:close/>
              </a:path>
            </a:pathLst>
          </a:custGeom>
          <a:solidFill>
            <a:srgbClr val="E0EBF6"/>
          </a:solidFill>
        </p:spPr>
        <p:txBody>
          <a:bodyPr wrap="square" lIns="0" tIns="0" rIns="0" bIns="0" rtlCol="0"/>
          <a:lstStyle/>
          <a:p>
            <a:endParaRPr/>
          </a:p>
        </p:txBody>
      </p:sp>
      <p:sp>
        <p:nvSpPr>
          <p:cNvPr id="10" name="object 10"/>
          <p:cNvSpPr/>
          <p:nvPr/>
        </p:nvSpPr>
        <p:spPr>
          <a:xfrm>
            <a:off x="6693407" y="187451"/>
            <a:ext cx="5283835" cy="655320"/>
          </a:xfrm>
          <a:custGeom>
            <a:avLst/>
            <a:gdLst/>
            <a:ahLst/>
            <a:cxnLst/>
            <a:rect l="l" t="t" r="r" b="b"/>
            <a:pathLst>
              <a:path w="5283834" h="655319">
                <a:moveTo>
                  <a:pt x="5280660" y="0"/>
                </a:moveTo>
                <a:lnTo>
                  <a:pt x="3048" y="0"/>
                </a:lnTo>
                <a:lnTo>
                  <a:pt x="0" y="1524"/>
                </a:lnTo>
                <a:lnTo>
                  <a:pt x="0" y="653796"/>
                </a:lnTo>
                <a:lnTo>
                  <a:pt x="3048" y="655319"/>
                </a:lnTo>
                <a:lnTo>
                  <a:pt x="5280660" y="655319"/>
                </a:lnTo>
                <a:lnTo>
                  <a:pt x="5283708" y="653796"/>
                </a:lnTo>
                <a:lnTo>
                  <a:pt x="5283708" y="650748"/>
                </a:lnTo>
                <a:lnTo>
                  <a:pt x="10668" y="650748"/>
                </a:lnTo>
                <a:lnTo>
                  <a:pt x="4572" y="646176"/>
                </a:lnTo>
                <a:lnTo>
                  <a:pt x="10668" y="646176"/>
                </a:lnTo>
                <a:lnTo>
                  <a:pt x="10668" y="9144"/>
                </a:lnTo>
                <a:lnTo>
                  <a:pt x="4572" y="9144"/>
                </a:lnTo>
                <a:lnTo>
                  <a:pt x="10668" y="4572"/>
                </a:lnTo>
                <a:lnTo>
                  <a:pt x="5283708" y="4572"/>
                </a:lnTo>
                <a:lnTo>
                  <a:pt x="5283708" y="1524"/>
                </a:lnTo>
                <a:lnTo>
                  <a:pt x="5280660" y="0"/>
                </a:lnTo>
                <a:close/>
              </a:path>
              <a:path w="5283834" h="655319">
                <a:moveTo>
                  <a:pt x="10668" y="646176"/>
                </a:moveTo>
                <a:lnTo>
                  <a:pt x="4572" y="646176"/>
                </a:lnTo>
                <a:lnTo>
                  <a:pt x="10668" y="650748"/>
                </a:lnTo>
                <a:lnTo>
                  <a:pt x="10668" y="646176"/>
                </a:lnTo>
                <a:close/>
              </a:path>
              <a:path w="5283834" h="655319">
                <a:moveTo>
                  <a:pt x="5274564" y="646176"/>
                </a:moveTo>
                <a:lnTo>
                  <a:pt x="10668" y="646176"/>
                </a:lnTo>
                <a:lnTo>
                  <a:pt x="10668" y="650748"/>
                </a:lnTo>
                <a:lnTo>
                  <a:pt x="5274564" y="650748"/>
                </a:lnTo>
                <a:lnTo>
                  <a:pt x="5274564" y="646176"/>
                </a:lnTo>
                <a:close/>
              </a:path>
              <a:path w="5283834" h="655319">
                <a:moveTo>
                  <a:pt x="5274564" y="4572"/>
                </a:moveTo>
                <a:lnTo>
                  <a:pt x="5274564" y="650748"/>
                </a:lnTo>
                <a:lnTo>
                  <a:pt x="5279136" y="646176"/>
                </a:lnTo>
                <a:lnTo>
                  <a:pt x="5283708" y="646176"/>
                </a:lnTo>
                <a:lnTo>
                  <a:pt x="5283708" y="9144"/>
                </a:lnTo>
                <a:lnTo>
                  <a:pt x="5279136" y="9144"/>
                </a:lnTo>
                <a:lnTo>
                  <a:pt x="5274564" y="4572"/>
                </a:lnTo>
                <a:close/>
              </a:path>
              <a:path w="5283834" h="655319">
                <a:moveTo>
                  <a:pt x="5283708" y="646176"/>
                </a:moveTo>
                <a:lnTo>
                  <a:pt x="5279136" y="646176"/>
                </a:lnTo>
                <a:lnTo>
                  <a:pt x="5274564" y="650748"/>
                </a:lnTo>
                <a:lnTo>
                  <a:pt x="5283708" y="650748"/>
                </a:lnTo>
                <a:lnTo>
                  <a:pt x="5283708" y="646176"/>
                </a:lnTo>
                <a:close/>
              </a:path>
              <a:path w="5283834" h="655319">
                <a:moveTo>
                  <a:pt x="10668" y="4572"/>
                </a:moveTo>
                <a:lnTo>
                  <a:pt x="4572" y="9144"/>
                </a:lnTo>
                <a:lnTo>
                  <a:pt x="10668" y="9144"/>
                </a:lnTo>
                <a:lnTo>
                  <a:pt x="10668" y="4572"/>
                </a:lnTo>
                <a:close/>
              </a:path>
              <a:path w="5283834" h="655319">
                <a:moveTo>
                  <a:pt x="5274564" y="4572"/>
                </a:moveTo>
                <a:lnTo>
                  <a:pt x="10668" y="4572"/>
                </a:lnTo>
                <a:lnTo>
                  <a:pt x="10668" y="9144"/>
                </a:lnTo>
                <a:lnTo>
                  <a:pt x="5274564" y="9144"/>
                </a:lnTo>
                <a:lnTo>
                  <a:pt x="5274564" y="4572"/>
                </a:lnTo>
                <a:close/>
              </a:path>
              <a:path w="5283834" h="655319">
                <a:moveTo>
                  <a:pt x="5283708" y="4572"/>
                </a:moveTo>
                <a:lnTo>
                  <a:pt x="5274564" y="4572"/>
                </a:lnTo>
                <a:lnTo>
                  <a:pt x="5279136" y="9144"/>
                </a:lnTo>
                <a:lnTo>
                  <a:pt x="5283708" y="9144"/>
                </a:lnTo>
                <a:lnTo>
                  <a:pt x="5283708" y="4572"/>
                </a:lnTo>
                <a:close/>
              </a:path>
            </a:pathLst>
          </a:custGeom>
          <a:solidFill>
            <a:srgbClr val="0D0D0D"/>
          </a:solidFill>
        </p:spPr>
        <p:txBody>
          <a:bodyPr wrap="square" lIns="0" tIns="0" rIns="0" bIns="0" rtlCol="0"/>
          <a:lstStyle/>
          <a:p>
            <a:endParaRPr/>
          </a:p>
        </p:txBody>
      </p:sp>
      <p:sp>
        <p:nvSpPr>
          <p:cNvPr id="11" name="object 11"/>
          <p:cNvSpPr txBox="1"/>
          <p:nvPr/>
        </p:nvSpPr>
        <p:spPr>
          <a:xfrm>
            <a:off x="6697980" y="209791"/>
            <a:ext cx="5274945" cy="574040"/>
          </a:xfrm>
          <a:prstGeom prst="rect">
            <a:avLst/>
          </a:prstGeom>
        </p:spPr>
        <p:txBody>
          <a:bodyPr vert="horz" wrap="square" lIns="0" tIns="12700" rIns="0" bIns="0" rtlCol="0">
            <a:spAutoFit/>
          </a:bodyPr>
          <a:lstStyle/>
          <a:p>
            <a:pPr marL="91440" marR="128270">
              <a:lnSpc>
                <a:spcPct val="100000"/>
              </a:lnSpc>
              <a:spcBef>
                <a:spcPts val="100"/>
              </a:spcBef>
            </a:pPr>
            <a:r>
              <a:rPr sz="1800" spc="-10" dirty="0">
                <a:latin typeface="Calibri"/>
                <a:cs typeface="Calibri"/>
              </a:rPr>
              <a:t>There </a:t>
            </a:r>
            <a:r>
              <a:rPr sz="1800" spc="-5" dirty="0">
                <a:latin typeface="Calibri"/>
                <a:cs typeface="Calibri"/>
              </a:rPr>
              <a:t>is </a:t>
            </a:r>
            <a:r>
              <a:rPr sz="1800" dirty="0">
                <a:latin typeface="Calibri"/>
                <a:cs typeface="Calibri"/>
              </a:rPr>
              <a:t>also a </a:t>
            </a:r>
            <a:r>
              <a:rPr sz="1800" spc="-5" dirty="0">
                <a:latin typeface="Calibri"/>
                <a:cs typeface="Calibri"/>
              </a:rPr>
              <a:t>school </a:t>
            </a:r>
            <a:r>
              <a:rPr sz="1800" dirty="0">
                <a:latin typeface="Calibri"/>
                <a:cs typeface="Calibri"/>
              </a:rPr>
              <a:t>tuck shop which </a:t>
            </a:r>
            <a:r>
              <a:rPr sz="1800" spc="-15" dirty="0">
                <a:latin typeface="Calibri"/>
                <a:cs typeface="Calibri"/>
              </a:rPr>
              <a:t>operates </a:t>
            </a:r>
            <a:r>
              <a:rPr sz="1800" spc="-5" dirty="0">
                <a:latin typeface="Calibri"/>
                <a:cs typeface="Calibri"/>
              </a:rPr>
              <a:t>during  </a:t>
            </a:r>
            <a:r>
              <a:rPr sz="1800" spc="-10" dirty="0">
                <a:latin typeface="Calibri"/>
                <a:cs typeface="Calibri"/>
              </a:rPr>
              <a:t>break </a:t>
            </a:r>
            <a:r>
              <a:rPr sz="1800" dirty="0">
                <a:latin typeface="Calibri"/>
                <a:cs typeface="Calibri"/>
              </a:rPr>
              <a:t>time </a:t>
            </a:r>
            <a:r>
              <a:rPr sz="1800" spc="-5" dirty="0">
                <a:latin typeface="Calibri"/>
                <a:cs typeface="Calibri"/>
              </a:rPr>
              <a:t>on </a:t>
            </a:r>
            <a:r>
              <a:rPr sz="1800" spc="-20" dirty="0">
                <a:latin typeface="Calibri"/>
                <a:cs typeface="Calibri"/>
              </a:rPr>
              <a:t>Tuesdays, for </a:t>
            </a:r>
            <a:r>
              <a:rPr lang="en-GB" spc="-10" dirty="0">
                <a:latin typeface="Calibri"/>
                <a:cs typeface="Calibri"/>
              </a:rPr>
              <a:t>Y</a:t>
            </a:r>
            <a:r>
              <a:rPr sz="1800" spc="-10" dirty="0">
                <a:latin typeface="Calibri"/>
                <a:cs typeface="Calibri"/>
              </a:rPr>
              <a:t>ears </a:t>
            </a:r>
            <a:r>
              <a:rPr sz="1800" dirty="0">
                <a:latin typeface="Calibri"/>
                <a:cs typeface="Calibri"/>
              </a:rPr>
              <a:t>1 – 6</a:t>
            </a:r>
            <a:r>
              <a:rPr sz="1800" spc="55" dirty="0">
                <a:latin typeface="Calibri"/>
                <a:cs typeface="Calibri"/>
              </a:rPr>
              <a:t> </a:t>
            </a:r>
            <a:r>
              <a:rPr sz="1800" spc="-30" dirty="0">
                <a:latin typeface="Calibri"/>
                <a:cs typeface="Calibri"/>
              </a:rPr>
              <a:t>only.</a:t>
            </a:r>
            <a:endParaRPr sz="1800" dirty="0">
              <a:latin typeface="Calibri"/>
              <a:cs typeface="Calibri"/>
            </a:endParaRPr>
          </a:p>
        </p:txBody>
      </p:sp>
      <p:sp>
        <p:nvSpPr>
          <p:cNvPr id="12" name="object 12"/>
          <p:cNvSpPr/>
          <p:nvPr/>
        </p:nvSpPr>
        <p:spPr>
          <a:xfrm>
            <a:off x="420405" y="4602734"/>
            <a:ext cx="1694688" cy="169163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7207" y="218018"/>
            <a:ext cx="7844453" cy="627736"/>
          </a:xfrm>
          <a:prstGeom prst="rect">
            <a:avLst/>
          </a:prstGeom>
        </p:spPr>
        <p:txBody>
          <a:bodyPr vert="horz" wrap="square" lIns="0" tIns="12065" rIns="0" bIns="0" rtlCol="0">
            <a:spAutoFit/>
          </a:bodyPr>
          <a:lstStyle/>
          <a:p>
            <a:pPr marL="12700">
              <a:lnSpc>
                <a:spcPct val="100000"/>
              </a:lnSpc>
              <a:spcBef>
                <a:spcPts val="95"/>
              </a:spcBef>
            </a:pPr>
            <a:r>
              <a:rPr sz="4000" spc="-30" dirty="0"/>
              <a:t>Headteacher’s </a:t>
            </a:r>
            <a:r>
              <a:rPr sz="4000" spc="-50" dirty="0"/>
              <a:t>Welcome</a:t>
            </a:r>
            <a:r>
              <a:rPr lang="en-GB" sz="4000" spc="-80" dirty="0"/>
              <a:t> </a:t>
            </a:r>
            <a:r>
              <a:rPr sz="4000" spc="-25" dirty="0"/>
              <a:t>Message</a:t>
            </a:r>
            <a:endParaRPr sz="4000" dirty="0"/>
          </a:p>
        </p:txBody>
      </p:sp>
      <p:sp>
        <p:nvSpPr>
          <p:cNvPr id="6" name="object 6"/>
          <p:cNvSpPr/>
          <p:nvPr/>
        </p:nvSpPr>
        <p:spPr>
          <a:xfrm>
            <a:off x="10668000" y="5333999"/>
            <a:ext cx="1362456" cy="1385115"/>
          </a:xfrm>
          <a:prstGeom prst="rect">
            <a:avLst/>
          </a:prstGeom>
          <a:blipFill>
            <a:blip r:embed="rId2" cstate="print"/>
            <a:stretch>
              <a:fillRect/>
            </a:stretch>
          </a:blipFill>
        </p:spPr>
        <p:txBody>
          <a:bodyPr wrap="square" lIns="0" tIns="0" rIns="0" bIns="0" rtlCol="0"/>
          <a:lstStyle/>
          <a:p>
            <a:endParaRPr/>
          </a:p>
        </p:txBody>
      </p:sp>
      <p:sp>
        <p:nvSpPr>
          <p:cNvPr id="4" name="Rectangle 3">
            <a:extLst>
              <a:ext uri="{FF2B5EF4-FFF2-40B4-BE49-F238E27FC236}">
                <a16:creationId xmlns:a16="http://schemas.microsoft.com/office/drawing/2014/main" id="{0E9611BE-731F-4FD5-92E0-7B0A7DDB9845}"/>
              </a:ext>
            </a:extLst>
          </p:cNvPr>
          <p:cNvSpPr/>
          <p:nvPr/>
        </p:nvSpPr>
        <p:spPr>
          <a:xfrm>
            <a:off x="362366" y="878389"/>
            <a:ext cx="9300108" cy="2564805"/>
          </a:xfrm>
          <a:prstGeom prst="rect">
            <a:avLst/>
          </a:prstGeom>
        </p:spPr>
        <p:txBody>
          <a:bodyPr wrap="square">
            <a:spAutoFit/>
          </a:bodyPr>
          <a:lstStyle/>
          <a:p>
            <a:pPr marL="12700">
              <a:spcBef>
                <a:spcPts val="520"/>
              </a:spcBef>
            </a:pPr>
            <a:r>
              <a:rPr lang="en-GB" sz="1600" spc="-5" dirty="0" err="1">
                <a:latin typeface="Times New Roman" panose="02020603050405020304" pitchFamily="18" charset="0"/>
                <a:cs typeface="Times New Roman" panose="02020603050405020304" pitchFamily="18" charset="0"/>
              </a:rPr>
              <a:t>Assalamualaikum</a:t>
            </a:r>
            <a:r>
              <a:rPr lang="en-GB" sz="1600" spc="-5" dirty="0">
                <a:latin typeface="Times New Roman" panose="02020603050405020304" pitchFamily="18" charset="0"/>
                <a:cs typeface="Times New Roman" panose="02020603050405020304" pitchFamily="18" charset="0"/>
              </a:rPr>
              <a:t> and </a:t>
            </a:r>
            <a:r>
              <a:rPr lang="en-GB" sz="1600" spc="-15" dirty="0">
                <a:latin typeface="Times New Roman" panose="02020603050405020304" pitchFamily="18" charset="0"/>
                <a:cs typeface="Times New Roman" panose="02020603050405020304" pitchFamily="18" charset="0"/>
              </a:rPr>
              <a:t>Welcome </a:t>
            </a:r>
            <a:r>
              <a:rPr lang="en-GB" sz="1600" spc="-5" dirty="0">
                <a:latin typeface="Times New Roman" panose="02020603050405020304" pitchFamily="18" charset="0"/>
                <a:cs typeface="Times New Roman" panose="02020603050405020304" pitchFamily="18" charset="0"/>
              </a:rPr>
              <a:t>to </a:t>
            </a:r>
            <a:r>
              <a:rPr lang="en-GB" sz="1600" spc="-10" dirty="0">
                <a:latin typeface="Times New Roman" panose="02020603050405020304" pitchFamily="18" charset="0"/>
                <a:cs typeface="Times New Roman" panose="02020603050405020304" pitchFamily="18" charset="0"/>
              </a:rPr>
              <a:t>Paradise</a:t>
            </a:r>
            <a:r>
              <a:rPr lang="en-GB" sz="1600" dirty="0">
                <a:latin typeface="Times New Roman" panose="02020603050405020304" pitchFamily="18" charset="0"/>
                <a:cs typeface="Times New Roman" panose="02020603050405020304" pitchFamily="18" charset="0"/>
              </a:rPr>
              <a:t> </a:t>
            </a:r>
            <a:r>
              <a:rPr lang="en-GB" sz="1600" spc="-15" dirty="0">
                <a:latin typeface="Times New Roman" panose="02020603050405020304" pitchFamily="18" charset="0"/>
                <a:cs typeface="Times New Roman" panose="02020603050405020304" pitchFamily="18" charset="0"/>
              </a:rPr>
              <a:t>Primary.</a:t>
            </a:r>
            <a:endParaRPr lang="en-GB" sz="1600" dirty="0">
              <a:latin typeface="Times New Roman" panose="02020603050405020304" pitchFamily="18" charset="0"/>
              <a:cs typeface="Times New Roman" panose="02020603050405020304" pitchFamily="18" charset="0"/>
            </a:endParaRPr>
          </a:p>
          <a:p>
            <a:pPr marL="12700" marR="123189">
              <a:spcBef>
                <a:spcPts val="994"/>
              </a:spcBef>
            </a:pPr>
            <a:r>
              <a:rPr lang="en-GB" sz="1600" spc="-15" dirty="0">
                <a:latin typeface="Times New Roman" panose="02020603050405020304" pitchFamily="18" charset="0"/>
                <a:cs typeface="Times New Roman" panose="02020603050405020304" pitchFamily="18" charset="0"/>
              </a:rPr>
              <a:t>First </a:t>
            </a:r>
            <a:r>
              <a:rPr lang="en-GB" sz="1600" spc="-5" dirty="0">
                <a:latin typeface="Times New Roman" panose="02020603050405020304" pitchFamily="18" charset="0"/>
                <a:cs typeface="Times New Roman" panose="02020603050405020304" pitchFamily="18" charset="0"/>
              </a:rPr>
              <a:t>of </a:t>
            </a:r>
            <a:r>
              <a:rPr lang="en-GB" sz="1600" dirty="0">
                <a:latin typeface="Times New Roman" panose="02020603050405020304" pitchFamily="18" charset="0"/>
                <a:cs typeface="Times New Roman" panose="02020603050405020304" pitchFamily="18" charset="0"/>
              </a:rPr>
              <a:t>all </a:t>
            </a:r>
            <a:r>
              <a:rPr lang="en-GB" sz="1600" spc="-5" dirty="0">
                <a:latin typeface="Times New Roman" panose="02020603050405020304" pitchFamily="18" charset="0"/>
                <a:cs typeface="Times New Roman" panose="02020603050405020304" pitchFamily="18" charset="0"/>
              </a:rPr>
              <a:t>thank </a:t>
            </a:r>
            <a:r>
              <a:rPr lang="en-GB" sz="1600" spc="-15" dirty="0">
                <a:latin typeface="Times New Roman" panose="02020603050405020304" pitchFamily="18" charset="0"/>
                <a:cs typeface="Times New Roman" panose="02020603050405020304" pitchFamily="18" charset="0"/>
              </a:rPr>
              <a:t>you for your interest </a:t>
            </a:r>
            <a:r>
              <a:rPr lang="en-GB" sz="1600" spc="-5" dirty="0">
                <a:latin typeface="Times New Roman" panose="02020603050405020304" pitchFamily="18" charset="0"/>
                <a:cs typeface="Times New Roman" panose="02020603050405020304" pitchFamily="18" charset="0"/>
              </a:rPr>
              <a:t>in </a:t>
            </a:r>
            <a:r>
              <a:rPr lang="en-GB" sz="1600" spc="-10" dirty="0">
                <a:latin typeface="Times New Roman" panose="02020603050405020304" pitchFamily="18" charset="0"/>
                <a:cs typeface="Times New Roman" panose="02020603050405020304" pitchFamily="18" charset="0"/>
              </a:rPr>
              <a:t>our school. </a:t>
            </a:r>
            <a:r>
              <a:rPr lang="en-GB" sz="1600" spc="-5" dirty="0">
                <a:latin typeface="Times New Roman" panose="02020603050405020304" pitchFamily="18" charset="0"/>
                <a:cs typeface="Times New Roman" panose="02020603050405020304" pitchFamily="18" charset="0"/>
              </a:rPr>
              <a:t>This </a:t>
            </a:r>
            <a:r>
              <a:rPr lang="en-GB" sz="1600" spc="-10" dirty="0">
                <a:latin typeface="Times New Roman" panose="02020603050405020304" pitchFamily="18" charset="0"/>
                <a:cs typeface="Times New Roman" panose="02020603050405020304" pitchFamily="18" charset="0"/>
              </a:rPr>
              <a:t>prospectus </a:t>
            </a:r>
            <a:r>
              <a:rPr lang="en-GB" sz="1600" spc="-5" dirty="0">
                <a:latin typeface="Times New Roman" panose="02020603050405020304" pitchFamily="18" charset="0"/>
                <a:cs typeface="Times New Roman" panose="02020603050405020304" pitchFamily="18" charset="0"/>
              </a:rPr>
              <a:t>is </a:t>
            </a:r>
            <a:r>
              <a:rPr lang="en-GB" sz="1600" spc="-10" dirty="0">
                <a:latin typeface="Times New Roman" panose="02020603050405020304" pitchFamily="18" charset="0"/>
                <a:cs typeface="Times New Roman" panose="02020603050405020304" pitchFamily="18" charset="0"/>
              </a:rPr>
              <a:t>designed </a:t>
            </a:r>
            <a:r>
              <a:rPr lang="en-GB" sz="1600" spc="-5" dirty="0">
                <a:latin typeface="Times New Roman" panose="02020603050405020304" pitchFamily="18" charset="0"/>
                <a:cs typeface="Times New Roman" panose="02020603050405020304" pitchFamily="18" charset="0"/>
              </a:rPr>
              <a:t>to give </a:t>
            </a:r>
            <a:r>
              <a:rPr lang="en-GB" sz="1600" spc="-20" dirty="0">
                <a:latin typeface="Times New Roman" panose="02020603050405020304" pitchFamily="18" charset="0"/>
                <a:cs typeface="Times New Roman" panose="02020603050405020304" pitchFamily="18" charset="0"/>
              </a:rPr>
              <a:t>you </a:t>
            </a:r>
            <a:r>
              <a:rPr lang="en-GB" sz="1600" spc="-5" dirty="0">
                <a:latin typeface="Times New Roman" panose="02020603050405020304" pitchFamily="18" charset="0"/>
                <a:cs typeface="Times New Roman" panose="02020603050405020304" pitchFamily="18" charset="0"/>
              </a:rPr>
              <a:t>the </a:t>
            </a:r>
            <a:r>
              <a:rPr lang="en-GB" sz="1600" spc="-10" dirty="0">
                <a:latin typeface="Times New Roman" panose="02020603050405020304" pitchFamily="18" charset="0"/>
                <a:cs typeface="Times New Roman" panose="02020603050405020304" pitchFamily="18" charset="0"/>
              </a:rPr>
              <a:t>necessary information </a:t>
            </a:r>
            <a:r>
              <a:rPr lang="en-GB" sz="1600" spc="5" dirty="0">
                <a:latin typeface="Times New Roman" panose="02020603050405020304" pitchFamily="18" charset="0"/>
                <a:cs typeface="Times New Roman" panose="02020603050405020304" pitchFamily="18" charset="0"/>
              </a:rPr>
              <a:t>about </a:t>
            </a:r>
            <a:r>
              <a:rPr lang="en-GB" sz="1600" spc="-5" dirty="0">
                <a:latin typeface="Times New Roman" panose="02020603050405020304" pitchFamily="18" charset="0"/>
                <a:cs typeface="Times New Roman" panose="02020603050405020304" pitchFamily="18" charset="0"/>
              </a:rPr>
              <a:t>the </a:t>
            </a:r>
            <a:r>
              <a:rPr lang="en-GB" sz="1600" spc="-10" dirty="0">
                <a:latin typeface="Times New Roman" panose="02020603050405020304" pitchFamily="18" charset="0"/>
                <a:cs typeface="Times New Roman" panose="02020603050405020304" pitchFamily="18" charset="0"/>
              </a:rPr>
              <a:t>school </a:t>
            </a:r>
            <a:r>
              <a:rPr lang="en-GB" sz="1600" spc="-5" dirty="0">
                <a:latin typeface="Times New Roman" panose="02020603050405020304" pitchFamily="18" charset="0"/>
                <a:cs typeface="Times New Roman" panose="02020603050405020304" pitchFamily="18" charset="0"/>
              </a:rPr>
              <a:t>and, it is </a:t>
            </a:r>
            <a:r>
              <a:rPr lang="en-GB" sz="1600" spc="-10" dirty="0">
                <a:latin typeface="Times New Roman" panose="02020603050405020304" pitchFamily="18" charset="0"/>
                <a:cs typeface="Times New Roman" panose="02020603050405020304" pitchFamily="18" charset="0"/>
              </a:rPr>
              <a:t>hoped, </a:t>
            </a:r>
            <a:r>
              <a:rPr lang="en-GB" sz="1600" spc="-5" dirty="0">
                <a:latin typeface="Times New Roman" panose="02020603050405020304" pitchFamily="18" charset="0"/>
                <a:cs typeface="Times New Roman" panose="02020603050405020304" pitchFamily="18" charset="0"/>
              </a:rPr>
              <a:t>will </a:t>
            </a:r>
            <a:r>
              <a:rPr lang="en-GB" sz="1600" spc="-10" dirty="0">
                <a:latin typeface="Times New Roman" panose="02020603050405020304" pitchFamily="18" charset="0"/>
                <a:cs typeface="Times New Roman" panose="02020603050405020304" pitchFamily="18" charset="0"/>
              </a:rPr>
              <a:t>answer any </a:t>
            </a:r>
            <a:r>
              <a:rPr lang="en-GB" sz="1600" spc="-5" dirty="0">
                <a:latin typeface="Times New Roman" panose="02020603050405020304" pitchFamily="18" charset="0"/>
                <a:cs typeface="Times New Roman" panose="02020603050405020304" pitchFamily="18" charset="0"/>
              </a:rPr>
              <a:t>questions or concerns that </a:t>
            </a:r>
            <a:r>
              <a:rPr lang="en-GB" sz="1600" spc="-20" dirty="0">
                <a:latin typeface="Times New Roman" panose="02020603050405020304" pitchFamily="18" charset="0"/>
                <a:cs typeface="Times New Roman" panose="02020603050405020304" pitchFamily="18" charset="0"/>
              </a:rPr>
              <a:t>you </a:t>
            </a:r>
            <a:r>
              <a:rPr lang="en-GB" sz="1600" spc="-15" dirty="0">
                <a:latin typeface="Times New Roman" panose="02020603050405020304" pitchFamily="18" charset="0"/>
                <a:cs typeface="Times New Roman" panose="02020603050405020304" pitchFamily="18" charset="0"/>
              </a:rPr>
              <a:t>may have. </a:t>
            </a:r>
            <a:r>
              <a:rPr lang="en-GB" sz="1600" spc="-30" dirty="0">
                <a:latin typeface="Times New Roman" panose="02020603050405020304" pitchFamily="18" charset="0"/>
                <a:cs typeface="Times New Roman" panose="02020603050405020304" pitchFamily="18" charset="0"/>
              </a:rPr>
              <a:t>However, </a:t>
            </a:r>
            <a:r>
              <a:rPr lang="en-GB" sz="1600" spc="-10" dirty="0">
                <a:latin typeface="Times New Roman" panose="02020603050405020304" pitchFamily="18" charset="0"/>
                <a:cs typeface="Times New Roman" panose="02020603050405020304" pitchFamily="18" charset="0"/>
              </a:rPr>
              <a:t>please bear </a:t>
            </a:r>
            <a:r>
              <a:rPr lang="en-GB" sz="1600" spc="-5" dirty="0">
                <a:latin typeface="Times New Roman" panose="02020603050405020304" pitchFamily="18" charset="0"/>
                <a:cs typeface="Times New Roman" panose="02020603050405020304" pitchFamily="18" charset="0"/>
              </a:rPr>
              <a:t>in </a:t>
            </a:r>
            <a:r>
              <a:rPr lang="en-GB" sz="1600" dirty="0">
                <a:latin typeface="Times New Roman" panose="02020603050405020304" pitchFamily="18" charset="0"/>
                <a:cs typeface="Times New Roman" panose="02020603050405020304" pitchFamily="18" charset="0"/>
              </a:rPr>
              <a:t>mind </a:t>
            </a:r>
            <a:r>
              <a:rPr lang="en-GB" sz="1600" spc="-5" dirty="0">
                <a:latin typeface="Times New Roman" panose="02020603050405020304" pitchFamily="18" charset="0"/>
                <a:cs typeface="Times New Roman" panose="02020603050405020304" pitchFamily="18" charset="0"/>
              </a:rPr>
              <a:t>that </a:t>
            </a:r>
            <a:r>
              <a:rPr lang="en-GB" sz="1600" spc="-10" dirty="0">
                <a:latin typeface="Times New Roman" panose="02020603050405020304" pitchFamily="18" charset="0"/>
                <a:cs typeface="Times New Roman" panose="02020603050405020304" pitchFamily="18" charset="0"/>
              </a:rPr>
              <a:t>no prospectus can </a:t>
            </a:r>
            <a:r>
              <a:rPr lang="en-GB" sz="1600" spc="-20" dirty="0">
                <a:latin typeface="Times New Roman" panose="02020603050405020304" pitchFamily="18" charset="0"/>
                <a:cs typeface="Times New Roman" panose="02020603050405020304" pitchFamily="18" charset="0"/>
              </a:rPr>
              <a:t>take </a:t>
            </a:r>
            <a:r>
              <a:rPr lang="en-GB" sz="1600" spc="-5" dirty="0">
                <a:latin typeface="Times New Roman" panose="02020603050405020304" pitchFamily="18" charset="0"/>
                <a:cs typeface="Times New Roman" panose="02020603050405020304" pitchFamily="18" charset="0"/>
              </a:rPr>
              <a:t>the place of a visit or </a:t>
            </a:r>
            <a:r>
              <a:rPr lang="en-GB" sz="1600" spc="-10" dirty="0">
                <a:latin typeface="Times New Roman" panose="02020603050405020304" pitchFamily="18" charset="0"/>
                <a:cs typeface="Times New Roman" panose="02020603050405020304" pitchFamily="18" charset="0"/>
              </a:rPr>
              <a:t>personal contact </a:t>
            </a:r>
            <a:r>
              <a:rPr lang="en-GB" sz="1600" spc="-5" dirty="0">
                <a:latin typeface="Times New Roman" panose="02020603050405020304" pitchFamily="18" charset="0"/>
                <a:cs typeface="Times New Roman" panose="02020603050405020304" pitchFamily="18" charset="0"/>
              </a:rPr>
              <a:t>and </a:t>
            </a:r>
            <a:r>
              <a:rPr lang="en-GB" sz="1600" spc="-15" dirty="0">
                <a:latin typeface="Times New Roman" panose="02020603050405020304" pitchFamily="18" charset="0"/>
                <a:cs typeface="Times New Roman" panose="02020603050405020304" pitchFamily="18" charset="0"/>
              </a:rPr>
              <a:t>we </a:t>
            </a:r>
            <a:r>
              <a:rPr lang="en-GB" sz="1600" spc="-10" dirty="0">
                <a:latin typeface="Times New Roman" panose="02020603050405020304" pitchFamily="18" charset="0"/>
                <a:cs typeface="Times New Roman" panose="02020603050405020304" pitchFamily="18" charset="0"/>
              </a:rPr>
              <a:t>welcome </a:t>
            </a:r>
            <a:r>
              <a:rPr lang="en-GB" sz="1600" spc="-15" dirty="0">
                <a:latin typeface="Times New Roman" panose="02020603050405020304" pitchFamily="18" charset="0"/>
                <a:cs typeface="Times New Roman" panose="02020603050405020304" pitchFamily="18" charset="0"/>
              </a:rPr>
              <a:t>you </a:t>
            </a:r>
            <a:r>
              <a:rPr lang="en-GB" sz="1600" spc="-5" dirty="0">
                <a:latin typeface="Times New Roman" panose="02020603050405020304" pitchFamily="18" charset="0"/>
                <a:cs typeface="Times New Roman" panose="02020603050405020304" pitchFamily="18" charset="0"/>
              </a:rPr>
              <a:t>to </a:t>
            </a:r>
            <a:r>
              <a:rPr lang="en-GB" sz="1600" spc="-10" dirty="0">
                <a:latin typeface="Times New Roman" panose="02020603050405020304" pitchFamily="18" charset="0"/>
                <a:cs typeface="Times New Roman" panose="02020603050405020304" pitchFamily="18" charset="0"/>
              </a:rPr>
              <a:t>come </a:t>
            </a:r>
            <a:r>
              <a:rPr lang="en-GB" sz="1600" spc="-5" dirty="0">
                <a:latin typeface="Times New Roman" panose="02020603050405020304" pitchFamily="18" charset="0"/>
                <a:cs typeface="Times New Roman" panose="02020603050405020304" pitchFamily="18" charset="0"/>
              </a:rPr>
              <a:t>and </a:t>
            </a:r>
            <a:r>
              <a:rPr lang="en-GB" sz="1600" spc="-10" dirty="0">
                <a:latin typeface="Times New Roman" panose="02020603050405020304" pitchFamily="18" charset="0"/>
                <a:cs typeface="Times New Roman" panose="02020603050405020304" pitchFamily="18" charset="0"/>
              </a:rPr>
              <a:t>meet </a:t>
            </a:r>
            <a:r>
              <a:rPr lang="en-GB" sz="1600" spc="-5" dirty="0">
                <a:latin typeface="Times New Roman" panose="02020603050405020304" pitchFamily="18" charset="0"/>
                <a:cs typeface="Times New Roman" panose="02020603050405020304" pitchFamily="18" charset="0"/>
              </a:rPr>
              <a:t>us and </a:t>
            </a:r>
            <a:r>
              <a:rPr lang="en-GB" sz="1600" spc="-15" dirty="0">
                <a:latin typeface="Times New Roman" panose="02020603050405020304" pitchFamily="18" charset="0"/>
                <a:cs typeface="Times New Roman" panose="02020603050405020304" pitchFamily="18" charset="0"/>
              </a:rPr>
              <a:t>have </a:t>
            </a:r>
            <a:r>
              <a:rPr lang="en-GB" sz="1600" spc="-5" dirty="0">
                <a:latin typeface="Times New Roman" panose="02020603050405020304" pitchFamily="18" charset="0"/>
                <a:cs typeface="Times New Roman" panose="02020603050405020304" pitchFamily="18" charset="0"/>
              </a:rPr>
              <a:t>a </a:t>
            </a:r>
            <a:r>
              <a:rPr lang="en-GB" sz="1600" spc="-10" dirty="0">
                <a:latin typeface="Times New Roman" panose="02020603050405020304" pitchFamily="18" charset="0"/>
                <a:cs typeface="Times New Roman" panose="02020603050405020304" pitchFamily="18" charset="0"/>
              </a:rPr>
              <a:t>look  around our</a:t>
            </a:r>
            <a:r>
              <a:rPr lang="en-GB" sz="1600" spc="10" dirty="0">
                <a:latin typeface="Times New Roman" panose="02020603050405020304" pitchFamily="18" charset="0"/>
                <a:cs typeface="Times New Roman" panose="02020603050405020304" pitchFamily="18" charset="0"/>
              </a:rPr>
              <a:t> </a:t>
            </a:r>
            <a:r>
              <a:rPr lang="en-GB" sz="1600" spc="-10" dirty="0">
                <a:latin typeface="Times New Roman" panose="02020603050405020304" pitchFamily="18" charset="0"/>
                <a:cs typeface="Times New Roman" panose="02020603050405020304" pitchFamily="18" charset="0"/>
              </a:rPr>
              <a:t>setting.</a:t>
            </a:r>
            <a:endParaRPr lang="en-GB" sz="1600" dirty="0">
              <a:latin typeface="Times New Roman" panose="02020603050405020304" pitchFamily="18" charset="0"/>
              <a:cs typeface="Times New Roman" panose="02020603050405020304" pitchFamily="18" charset="0"/>
            </a:endParaRPr>
          </a:p>
          <a:p>
            <a:pPr marL="12700" marR="5080">
              <a:spcBef>
                <a:spcPts val="1010"/>
              </a:spcBef>
              <a:spcAft>
                <a:spcPts val="1200"/>
              </a:spcAft>
            </a:pPr>
            <a:r>
              <a:rPr lang="en-GB" sz="1600" spc="-40" dirty="0">
                <a:latin typeface="Times New Roman" panose="02020603050405020304" pitchFamily="18" charset="0"/>
                <a:cs typeface="Times New Roman" panose="02020603050405020304" pitchFamily="18" charset="0"/>
              </a:rPr>
              <a:t>We </a:t>
            </a:r>
            <a:r>
              <a:rPr lang="en-GB" sz="1600" spc="-15" dirty="0">
                <a:latin typeface="Times New Roman" panose="02020603050405020304" pitchFamily="18" charset="0"/>
                <a:cs typeface="Times New Roman" panose="02020603050405020304" pitchFamily="18" charset="0"/>
              </a:rPr>
              <a:t>have </a:t>
            </a:r>
            <a:r>
              <a:rPr lang="en-GB" sz="1600" spc="-10" dirty="0">
                <a:latin typeface="Times New Roman" panose="02020603050405020304" pitchFamily="18" charset="0"/>
                <a:cs typeface="Times New Roman" panose="02020603050405020304" pitchFamily="18" charset="0"/>
              </a:rPr>
              <a:t>come </a:t>
            </a:r>
            <a:r>
              <a:rPr lang="en-GB" sz="1600" spc="-5" dirty="0">
                <a:latin typeface="Times New Roman" panose="02020603050405020304" pitchFamily="18" charset="0"/>
                <a:cs typeface="Times New Roman" panose="02020603050405020304" pitchFamily="18" charset="0"/>
              </a:rPr>
              <a:t>a </a:t>
            </a:r>
            <a:r>
              <a:rPr lang="en-GB" sz="1600" spc="-10" dirty="0">
                <a:latin typeface="Times New Roman" panose="02020603050405020304" pitchFamily="18" charset="0"/>
                <a:cs typeface="Times New Roman" panose="02020603050405020304" pitchFamily="18" charset="0"/>
              </a:rPr>
              <a:t>long </a:t>
            </a:r>
            <a:r>
              <a:rPr lang="en-GB" sz="1600" spc="-20" dirty="0">
                <a:latin typeface="Times New Roman" panose="02020603050405020304" pitchFamily="18" charset="0"/>
                <a:cs typeface="Times New Roman" panose="02020603050405020304" pitchFamily="18" charset="0"/>
              </a:rPr>
              <a:t>way </a:t>
            </a:r>
            <a:r>
              <a:rPr lang="en-GB" sz="1600" spc="-5" dirty="0">
                <a:latin typeface="Times New Roman" panose="02020603050405020304" pitchFamily="18" charset="0"/>
                <a:cs typeface="Times New Roman" panose="02020603050405020304" pitchFamily="18" charset="0"/>
              </a:rPr>
              <a:t>and achieved so much </a:t>
            </a:r>
            <a:r>
              <a:rPr lang="en-GB" sz="1600" spc="-10" dirty="0">
                <a:latin typeface="Times New Roman" panose="02020603050405020304" pitchFamily="18" charset="0"/>
                <a:cs typeface="Times New Roman" panose="02020603050405020304" pitchFamily="18" charset="0"/>
              </a:rPr>
              <a:t>since </a:t>
            </a:r>
            <a:r>
              <a:rPr lang="en-GB" sz="1600" spc="-5" dirty="0">
                <a:latin typeface="Times New Roman" panose="02020603050405020304" pitchFamily="18" charset="0"/>
                <a:cs typeface="Times New Roman" panose="02020603050405020304" pitchFamily="18" charset="0"/>
              </a:rPr>
              <a:t>we opened in </a:t>
            </a:r>
            <a:r>
              <a:rPr lang="en-GB" sz="1600" spc="-10" dirty="0">
                <a:latin typeface="Times New Roman" panose="02020603050405020304" pitchFamily="18" charset="0"/>
                <a:cs typeface="Times New Roman" panose="02020603050405020304" pitchFamily="18" charset="0"/>
              </a:rPr>
              <a:t>1998 </a:t>
            </a:r>
            <a:r>
              <a:rPr lang="en-GB" sz="1600" spc="-5" dirty="0">
                <a:latin typeface="Times New Roman" panose="02020603050405020304" pitchFamily="18" charset="0"/>
                <a:cs typeface="Times New Roman" panose="02020603050405020304" pitchFamily="18" charset="0"/>
              </a:rPr>
              <a:t>when </a:t>
            </a:r>
            <a:r>
              <a:rPr lang="en-GB" sz="1600" spc="-10" dirty="0">
                <a:latin typeface="Times New Roman" panose="02020603050405020304" pitchFamily="18" charset="0"/>
                <a:cs typeface="Times New Roman" panose="02020603050405020304" pitchFamily="18" charset="0"/>
              </a:rPr>
              <a:t>we started </a:t>
            </a:r>
            <a:r>
              <a:rPr lang="en-GB" sz="1600" spc="-5" dirty="0">
                <a:latin typeface="Times New Roman" panose="02020603050405020304" pitchFamily="18" charset="0"/>
                <a:cs typeface="Times New Roman" panose="02020603050405020304" pitchFamily="18" charset="0"/>
              </a:rPr>
              <a:t>with 8 children </a:t>
            </a:r>
            <a:r>
              <a:rPr lang="en-GB" sz="1600" spc="-10" dirty="0">
                <a:latin typeface="Times New Roman" panose="02020603050405020304" pitchFamily="18" charset="0"/>
                <a:cs typeface="Times New Roman" panose="02020603050405020304" pitchFamily="18" charset="0"/>
              </a:rPr>
              <a:t>attending </a:t>
            </a:r>
            <a:r>
              <a:rPr lang="en-GB" sz="1600" spc="-15" dirty="0">
                <a:latin typeface="Times New Roman" panose="02020603050405020304" pitchFamily="18" charset="0"/>
                <a:cs typeface="Times New Roman" panose="02020603050405020304" pitchFamily="18" charset="0"/>
              </a:rPr>
              <a:t>nursery  </a:t>
            </a:r>
            <a:r>
              <a:rPr lang="en-GB" sz="1600" spc="-5" dirty="0">
                <a:latin typeface="Times New Roman" panose="02020603050405020304" pitchFamily="18" charset="0"/>
                <a:cs typeface="Times New Roman" panose="02020603050405020304" pitchFamily="18" charset="0"/>
              </a:rPr>
              <a:t>on a </a:t>
            </a:r>
            <a:r>
              <a:rPr lang="en-GB" sz="1600" spc="-10" dirty="0">
                <a:latin typeface="Times New Roman" panose="02020603050405020304" pitchFamily="18" charset="0"/>
                <a:cs typeface="Times New Roman" panose="02020603050405020304" pitchFamily="18" charset="0"/>
              </a:rPr>
              <a:t>part </a:t>
            </a:r>
            <a:r>
              <a:rPr lang="en-GB" sz="1600" spc="-5" dirty="0">
                <a:latin typeface="Times New Roman" panose="02020603050405020304" pitchFamily="18" charset="0"/>
                <a:cs typeface="Times New Roman" panose="02020603050405020304" pitchFamily="18" charset="0"/>
              </a:rPr>
              <a:t>time </a:t>
            </a:r>
            <a:r>
              <a:rPr lang="en-GB" sz="1600" spc="-10" dirty="0">
                <a:latin typeface="Times New Roman" panose="02020603050405020304" pitchFamily="18" charset="0"/>
                <a:cs typeface="Times New Roman" panose="02020603050405020304" pitchFamily="18" charset="0"/>
              </a:rPr>
              <a:t>basis. </a:t>
            </a:r>
            <a:r>
              <a:rPr lang="en-GB" sz="1600" spc="-5" dirty="0">
                <a:latin typeface="Times New Roman" panose="02020603050405020304" pitchFamily="18" charset="0"/>
                <a:cs typeface="Times New Roman" panose="02020603050405020304" pitchFamily="18" charset="0"/>
              </a:rPr>
              <a:t>In the early </a:t>
            </a:r>
            <a:r>
              <a:rPr lang="en-GB" sz="1600" spc="-15" dirty="0">
                <a:latin typeface="Times New Roman" panose="02020603050405020304" pitchFamily="18" charset="0"/>
                <a:cs typeface="Times New Roman" panose="02020603050405020304" pitchFamily="18" charset="0"/>
              </a:rPr>
              <a:t>days </a:t>
            </a:r>
            <a:r>
              <a:rPr lang="en-GB" sz="1600" spc="-10" dirty="0">
                <a:latin typeface="Times New Roman" panose="02020603050405020304" pitchFamily="18" charset="0"/>
                <a:cs typeface="Times New Roman" panose="02020603050405020304" pitchFamily="18" charset="0"/>
              </a:rPr>
              <a:t>we </a:t>
            </a:r>
            <a:r>
              <a:rPr lang="en-GB" sz="1600" spc="-15" dirty="0">
                <a:latin typeface="Times New Roman" panose="02020603050405020304" pitchFamily="18" charset="0"/>
                <a:cs typeface="Times New Roman" panose="02020603050405020304" pitchFamily="18" charset="0"/>
              </a:rPr>
              <a:t>were </a:t>
            </a:r>
            <a:r>
              <a:rPr lang="en-GB" sz="1600" spc="-10" dirty="0">
                <a:latin typeface="Times New Roman" panose="02020603050405020304" pitchFamily="18" charset="0"/>
                <a:cs typeface="Times New Roman" panose="02020603050405020304" pitchFamily="18" charset="0"/>
              </a:rPr>
              <a:t>based </a:t>
            </a:r>
            <a:r>
              <a:rPr lang="en-GB" sz="1600" spc="-5" dirty="0">
                <a:latin typeface="Times New Roman" panose="02020603050405020304" pitchFamily="18" charset="0"/>
                <a:cs typeface="Times New Roman" panose="02020603050405020304" pitchFamily="18" charset="0"/>
              </a:rPr>
              <a:t>in an old </a:t>
            </a:r>
            <a:r>
              <a:rPr lang="en-GB" sz="1600" spc="-10" dirty="0">
                <a:latin typeface="Times New Roman" panose="02020603050405020304" pitchFamily="18" charset="0"/>
                <a:cs typeface="Times New Roman" panose="02020603050405020304" pitchFamily="18" charset="0"/>
              </a:rPr>
              <a:t>temporary </a:t>
            </a:r>
            <a:r>
              <a:rPr lang="en-GB" sz="1600" spc="-5" dirty="0">
                <a:latin typeface="Times New Roman" panose="02020603050405020304" pitchFamily="18" charset="0"/>
                <a:cs typeface="Times New Roman" panose="02020603050405020304" pitchFamily="18" charset="0"/>
              </a:rPr>
              <a:t>modular building </a:t>
            </a:r>
            <a:r>
              <a:rPr lang="en-GB" sz="1600" spc="-10" dirty="0">
                <a:latin typeface="Times New Roman" panose="02020603050405020304" pitchFamily="18" charset="0"/>
                <a:cs typeface="Times New Roman" panose="02020603050405020304" pitchFamily="18" charset="0"/>
              </a:rPr>
              <a:t>but today </a:t>
            </a:r>
            <a:r>
              <a:rPr lang="en-GB" sz="1600" spc="-15" dirty="0">
                <a:latin typeface="Times New Roman" panose="02020603050405020304" pitchFamily="18" charset="0"/>
                <a:cs typeface="Times New Roman" panose="02020603050405020304" pitchFamily="18" charset="0"/>
              </a:rPr>
              <a:t>we have over </a:t>
            </a:r>
            <a:r>
              <a:rPr lang="en-GB" sz="1600" spc="-5" dirty="0">
                <a:latin typeface="Times New Roman" panose="02020603050405020304" pitchFamily="18" charset="0"/>
                <a:cs typeface="Times New Roman" panose="02020603050405020304" pitchFamily="18" charset="0"/>
              </a:rPr>
              <a:t>200  children of 12 </a:t>
            </a:r>
            <a:r>
              <a:rPr lang="en-GB" sz="1600" spc="-15" dirty="0">
                <a:latin typeface="Times New Roman" panose="02020603050405020304" pitchFamily="18" charset="0"/>
                <a:cs typeface="Times New Roman" panose="02020603050405020304" pitchFamily="18" charset="0"/>
              </a:rPr>
              <a:t>different </a:t>
            </a:r>
            <a:r>
              <a:rPr lang="en-GB" sz="1600" spc="-5" dirty="0">
                <a:latin typeface="Times New Roman" panose="02020603050405020304" pitchFamily="18" charset="0"/>
                <a:cs typeface="Times New Roman" panose="02020603050405020304" pitchFamily="18" charset="0"/>
              </a:rPr>
              <a:t>nationalities and </a:t>
            </a:r>
            <a:r>
              <a:rPr lang="en-GB" sz="1600" spc="-15" dirty="0">
                <a:latin typeface="Times New Roman" panose="02020603050405020304" pitchFamily="18" charset="0"/>
                <a:cs typeface="Times New Roman" panose="02020603050405020304" pitchFamily="18" charset="0"/>
              </a:rPr>
              <a:t>have </a:t>
            </a:r>
            <a:r>
              <a:rPr lang="en-GB" sz="1600" spc="-10" dirty="0">
                <a:latin typeface="Times New Roman" panose="02020603050405020304" pitchFamily="18" charset="0"/>
                <a:cs typeface="Times New Roman" panose="02020603050405020304" pitchFamily="18" charset="0"/>
              </a:rPr>
              <a:t>moved </a:t>
            </a:r>
            <a:r>
              <a:rPr lang="en-GB" sz="1600" spc="-5" dirty="0">
                <a:latin typeface="Times New Roman" panose="02020603050405020304" pitchFamily="18" charset="0"/>
                <a:cs typeface="Times New Roman" panose="02020603050405020304" pitchFamily="18" charset="0"/>
              </a:rPr>
              <a:t>to </a:t>
            </a:r>
            <a:r>
              <a:rPr lang="en-GB" sz="1600" spc="-10" dirty="0">
                <a:latin typeface="Times New Roman" panose="02020603050405020304" pitchFamily="18" charset="0"/>
                <a:cs typeface="Times New Roman" panose="02020603050405020304" pitchFamily="18" charset="0"/>
              </a:rPr>
              <a:t>larger </a:t>
            </a:r>
            <a:r>
              <a:rPr lang="en-GB" sz="1600" spc="-5" dirty="0">
                <a:latin typeface="Times New Roman" panose="02020603050405020304" pitchFamily="18" charset="0"/>
                <a:cs typeface="Times New Roman" panose="02020603050405020304" pitchFamily="18" charset="0"/>
              </a:rPr>
              <a:t>premises </a:t>
            </a:r>
            <a:r>
              <a:rPr lang="en-GB" sz="1600" spc="-10" dirty="0">
                <a:latin typeface="Times New Roman" panose="02020603050405020304" pitchFamily="18" charset="0"/>
                <a:cs typeface="Times New Roman" panose="02020603050405020304" pitchFamily="18" charset="0"/>
              </a:rPr>
              <a:t>offering </a:t>
            </a:r>
            <a:r>
              <a:rPr lang="en-GB" sz="1600" spc="-5" dirty="0">
                <a:latin typeface="Times New Roman" panose="02020603050405020304" pitchFamily="18" charset="0"/>
                <a:cs typeface="Times New Roman" panose="02020603050405020304" pitchFamily="18" charset="0"/>
              </a:rPr>
              <a:t>high quality education </a:t>
            </a:r>
            <a:r>
              <a:rPr lang="en-GB" sz="1600" spc="-15" dirty="0">
                <a:latin typeface="Times New Roman" panose="02020603050405020304" pitchFamily="18" charset="0"/>
                <a:cs typeface="Times New Roman" panose="02020603050405020304" pitchFamily="18" charset="0"/>
              </a:rPr>
              <a:t>from </a:t>
            </a:r>
            <a:r>
              <a:rPr lang="en-GB" sz="1600" spc="-5" dirty="0">
                <a:latin typeface="Times New Roman" panose="02020603050405020304" pitchFamily="18" charset="0"/>
                <a:cs typeface="Times New Roman" panose="02020603050405020304" pitchFamily="18" charset="0"/>
              </a:rPr>
              <a:t>2 </a:t>
            </a:r>
            <a:r>
              <a:rPr lang="en-GB" sz="1600" spc="-10" dirty="0">
                <a:latin typeface="Times New Roman" panose="02020603050405020304" pitchFamily="18" charset="0"/>
                <a:cs typeface="Times New Roman" panose="02020603050405020304" pitchFamily="18" charset="0"/>
              </a:rPr>
              <a:t>year olds </a:t>
            </a:r>
            <a:r>
              <a:rPr lang="en-GB" sz="1600" dirty="0">
                <a:latin typeface="Times New Roman" panose="02020603050405020304" pitchFamily="18" charset="0"/>
                <a:cs typeface="Times New Roman" panose="02020603050405020304" pitchFamily="18" charset="0"/>
              </a:rPr>
              <a:t>in  </a:t>
            </a:r>
            <a:r>
              <a:rPr lang="en-GB" sz="1600" spc="-5" dirty="0">
                <a:latin typeface="Times New Roman" panose="02020603050405020304" pitchFamily="18" charset="0"/>
                <a:cs typeface="Times New Roman" panose="02020603050405020304" pitchFamily="18" charset="0"/>
              </a:rPr>
              <a:t>early </a:t>
            </a:r>
            <a:r>
              <a:rPr lang="en-GB" sz="1600" spc="-15" dirty="0">
                <a:latin typeface="Times New Roman" panose="02020603050405020304" pitchFamily="18" charset="0"/>
                <a:cs typeface="Times New Roman" panose="02020603050405020304" pitchFamily="18" charset="0"/>
              </a:rPr>
              <a:t>years </a:t>
            </a:r>
            <a:r>
              <a:rPr lang="en-GB" sz="1600" spc="-10" dirty="0">
                <a:latin typeface="Times New Roman" panose="02020603050405020304" pitchFamily="18" charset="0"/>
                <a:cs typeface="Times New Roman" panose="02020603050405020304" pitchFamily="18" charset="0"/>
              </a:rPr>
              <a:t>through </a:t>
            </a:r>
            <a:r>
              <a:rPr lang="en-GB" sz="1600" spc="-5" dirty="0">
                <a:latin typeface="Times New Roman" panose="02020603050405020304" pitchFamily="18" charset="0"/>
                <a:cs typeface="Times New Roman" panose="02020603050405020304" pitchFamily="18" charset="0"/>
              </a:rPr>
              <a:t>to 11 </a:t>
            </a:r>
            <a:r>
              <a:rPr lang="en-GB" sz="1600" spc="-10" dirty="0">
                <a:latin typeface="Times New Roman" panose="02020603050405020304" pitchFamily="18" charset="0"/>
                <a:cs typeface="Times New Roman" panose="02020603050405020304" pitchFamily="18" charset="0"/>
              </a:rPr>
              <a:t>year olds </a:t>
            </a:r>
            <a:r>
              <a:rPr lang="en-GB" sz="1600" spc="-5" dirty="0">
                <a:latin typeface="Times New Roman" panose="02020603050405020304" pitchFamily="18" charset="0"/>
                <a:cs typeface="Times New Roman" panose="02020603050405020304" pitchFamily="18" charset="0"/>
              </a:rPr>
              <a:t>in </a:t>
            </a:r>
            <a:r>
              <a:rPr lang="en-GB" sz="1600" spc="-10" dirty="0">
                <a:latin typeface="Times New Roman" panose="02020603050405020304" pitchFamily="18" charset="0"/>
                <a:cs typeface="Times New Roman" panose="02020603050405020304" pitchFamily="18" charset="0"/>
              </a:rPr>
              <a:t>our primary</a:t>
            </a:r>
            <a:r>
              <a:rPr lang="en-GB" sz="1600" spc="110" dirty="0">
                <a:latin typeface="Times New Roman" panose="02020603050405020304" pitchFamily="18" charset="0"/>
                <a:cs typeface="Times New Roman" panose="02020603050405020304" pitchFamily="18" charset="0"/>
              </a:rPr>
              <a:t> </a:t>
            </a:r>
            <a:r>
              <a:rPr lang="en-GB" sz="1600" spc="-5" dirty="0">
                <a:latin typeface="Times New Roman" panose="02020603050405020304" pitchFamily="18" charset="0"/>
                <a:cs typeface="Times New Roman" panose="02020603050405020304" pitchFamily="18" charset="0"/>
              </a:rPr>
              <a:t>school.</a:t>
            </a:r>
            <a:endParaRPr lang="en-GB" sz="16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3506326-6689-4C12-93F9-5AEAB6BAA1FE}"/>
              </a:ext>
            </a:extLst>
          </p:cNvPr>
          <p:cNvSpPr/>
          <p:nvPr/>
        </p:nvSpPr>
        <p:spPr>
          <a:xfrm>
            <a:off x="362366" y="3518243"/>
            <a:ext cx="9705461" cy="2693045"/>
          </a:xfrm>
          <a:prstGeom prst="rect">
            <a:avLst/>
          </a:prstGeom>
        </p:spPr>
        <p:txBody>
          <a:bodyPr wrap="square">
            <a:spAutoFit/>
          </a:bodyPr>
          <a:lstStyle/>
          <a:p>
            <a:pPr marL="12700" marR="556260">
              <a:spcBef>
                <a:spcPts val="994"/>
              </a:spcBef>
            </a:pPr>
            <a:r>
              <a:rPr lang="en-GB" sz="1600" spc="-15" dirty="0">
                <a:latin typeface="Times New Roman" panose="02020603050405020304" pitchFamily="18" charset="0"/>
                <a:cs typeface="Times New Roman" panose="02020603050405020304" pitchFamily="18" charset="0"/>
              </a:rPr>
              <a:t>Paradise </a:t>
            </a:r>
            <a:r>
              <a:rPr lang="en-GB" sz="1600" spc="-5" dirty="0">
                <a:latin typeface="Times New Roman" panose="02020603050405020304" pitchFamily="18" charset="0"/>
                <a:cs typeface="Times New Roman" panose="02020603050405020304" pitchFamily="18" charset="0"/>
              </a:rPr>
              <a:t>Primary </a:t>
            </a:r>
            <a:r>
              <a:rPr lang="en-GB" sz="1600" spc="-10" dirty="0">
                <a:latin typeface="Times New Roman" panose="02020603050405020304" pitchFamily="18" charset="0"/>
                <a:cs typeface="Times New Roman" panose="02020603050405020304" pitchFamily="18" charset="0"/>
              </a:rPr>
              <a:t>School has established </a:t>
            </a:r>
            <a:r>
              <a:rPr lang="en-GB" sz="1600" spc="-5" dirty="0">
                <a:latin typeface="Times New Roman" panose="02020603050405020304" pitchFamily="18" charset="0"/>
                <a:cs typeface="Times New Roman" panose="02020603050405020304" pitchFamily="18" charset="0"/>
              </a:rPr>
              <a:t>a </a:t>
            </a:r>
            <a:r>
              <a:rPr lang="en-GB" sz="1600" spc="-10" dirty="0">
                <a:latin typeface="Times New Roman" panose="02020603050405020304" pitchFamily="18" charset="0"/>
                <a:cs typeface="Times New Roman" panose="02020603050405020304" pitchFamily="18" charset="0"/>
              </a:rPr>
              <a:t>name </a:t>
            </a:r>
            <a:r>
              <a:rPr lang="en-GB" sz="1600" spc="-15" dirty="0">
                <a:latin typeface="Times New Roman" panose="02020603050405020304" pitchFamily="18" charset="0"/>
                <a:cs typeface="Times New Roman" panose="02020603050405020304" pitchFamily="18" charset="0"/>
              </a:rPr>
              <a:t>for </a:t>
            </a:r>
            <a:r>
              <a:rPr lang="en-GB" sz="1600" spc="-5" dirty="0">
                <a:latin typeface="Times New Roman" panose="02020603050405020304" pitchFamily="18" charset="0"/>
                <a:cs typeface="Times New Roman" panose="02020603050405020304" pitchFamily="18" charset="0"/>
              </a:rPr>
              <a:t>itself </a:t>
            </a:r>
            <a:r>
              <a:rPr lang="en-GB" sz="1600" spc="-20" dirty="0">
                <a:latin typeface="Times New Roman" panose="02020603050405020304" pitchFamily="18" charset="0"/>
                <a:cs typeface="Times New Roman" panose="02020603050405020304" pitchFamily="18" charset="0"/>
              </a:rPr>
              <a:t>for </a:t>
            </a:r>
            <a:r>
              <a:rPr lang="en-GB" sz="1600" spc="-10" dirty="0">
                <a:latin typeface="Times New Roman" panose="02020603050405020304" pitchFamily="18" charset="0"/>
                <a:cs typeface="Times New Roman" panose="02020603050405020304" pitchFamily="18" charset="0"/>
              </a:rPr>
              <a:t>providing </a:t>
            </a:r>
            <a:r>
              <a:rPr lang="en-GB" sz="1600" spc="-5" dirty="0">
                <a:latin typeface="Times New Roman" panose="02020603050405020304" pitchFamily="18" charset="0"/>
                <a:cs typeface="Times New Roman" panose="02020603050405020304" pitchFamily="18" charset="0"/>
              </a:rPr>
              <a:t>high quality education </a:t>
            </a:r>
            <a:r>
              <a:rPr lang="en-GB" sz="1600" spc="-15" dirty="0">
                <a:latin typeface="Times New Roman" panose="02020603050405020304" pitchFamily="18" charset="0"/>
                <a:cs typeface="Times New Roman" panose="02020603050405020304" pitchFamily="18" charset="0"/>
              </a:rPr>
              <a:t>where </a:t>
            </a:r>
            <a:r>
              <a:rPr lang="en-GB" sz="1600" spc="-5" dirty="0">
                <a:latin typeface="Times New Roman" panose="02020603050405020304" pitchFamily="18" charset="0"/>
                <a:cs typeface="Times New Roman" panose="02020603050405020304" pitchFamily="18" charset="0"/>
              </a:rPr>
              <a:t>Islamic values and </a:t>
            </a:r>
            <a:r>
              <a:rPr lang="en-GB" sz="1600" spc="-10" dirty="0">
                <a:latin typeface="Times New Roman" panose="02020603050405020304" pitchFamily="18" charset="0"/>
                <a:cs typeface="Times New Roman" panose="02020603050405020304" pitchFamily="18" charset="0"/>
              </a:rPr>
              <a:t>etiquettes </a:t>
            </a:r>
            <a:r>
              <a:rPr lang="en-GB" sz="1600" spc="-15" dirty="0">
                <a:latin typeface="Times New Roman" panose="02020603050405020304" pitchFamily="18" charset="0"/>
                <a:cs typeface="Times New Roman" panose="02020603050405020304" pitchFamily="18" charset="0"/>
              </a:rPr>
              <a:t>are</a:t>
            </a:r>
            <a:r>
              <a:rPr lang="en-GB" sz="1600" dirty="0">
                <a:latin typeface="Times New Roman" panose="02020603050405020304" pitchFamily="18" charset="0"/>
                <a:cs typeface="Times New Roman" panose="02020603050405020304" pitchFamily="18" charset="0"/>
              </a:rPr>
              <a:t> </a:t>
            </a:r>
            <a:r>
              <a:rPr lang="en-GB" sz="1600" spc="-5" dirty="0">
                <a:latin typeface="Times New Roman" panose="02020603050405020304" pitchFamily="18" charset="0"/>
                <a:cs typeface="Times New Roman" panose="02020603050405020304" pitchFamily="18" charset="0"/>
              </a:rPr>
              <a:t>practiced.</a:t>
            </a:r>
            <a:endParaRPr lang="en-GB" sz="1600" dirty="0">
              <a:latin typeface="Times New Roman" panose="02020603050405020304" pitchFamily="18" charset="0"/>
              <a:cs typeface="Times New Roman" panose="02020603050405020304" pitchFamily="18" charset="0"/>
            </a:endParaRPr>
          </a:p>
          <a:p>
            <a:pPr marL="12700" marR="274955">
              <a:spcBef>
                <a:spcPts val="994"/>
              </a:spcBef>
            </a:pPr>
            <a:r>
              <a:rPr lang="en-GB" sz="1600" spc="-25" dirty="0">
                <a:latin typeface="Times New Roman" panose="02020603050405020304" pitchFamily="18" charset="0"/>
                <a:cs typeface="Times New Roman" panose="02020603050405020304" pitchFamily="18" charset="0"/>
              </a:rPr>
              <a:t>At </a:t>
            </a:r>
            <a:r>
              <a:rPr lang="en-GB" sz="1600" spc="-10" dirty="0">
                <a:latin typeface="Times New Roman" panose="02020603050405020304" pitchFamily="18" charset="0"/>
                <a:cs typeface="Times New Roman" panose="02020603050405020304" pitchFamily="18" charset="0"/>
              </a:rPr>
              <a:t>Paradise </a:t>
            </a:r>
            <a:r>
              <a:rPr lang="en-GB" sz="1600" spc="-15" dirty="0">
                <a:latin typeface="Times New Roman" panose="02020603050405020304" pitchFamily="18" charset="0"/>
                <a:cs typeface="Times New Roman" panose="02020603050405020304" pitchFamily="18" charset="0"/>
              </a:rPr>
              <a:t>we </a:t>
            </a:r>
            <a:r>
              <a:rPr lang="en-GB" sz="1600" spc="-10" dirty="0">
                <a:latin typeface="Times New Roman" panose="02020603050405020304" pitchFamily="18" charset="0"/>
                <a:cs typeface="Times New Roman" panose="02020603050405020304" pitchFamily="18" charset="0"/>
              </a:rPr>
              <a:t>are </a:t>
            </a:r>
            <a:r>
              <a:rPr lang="en-GB" sz="1600" spc="-15" dirty="0">
                <a:latin typeface="Times New Roman" panose="02020603050405020304" pitchFamily="18" charset="0"/>
                <a:cs typeface="Times New Roman" panose="02020603050405020304" pitchFamily="18" charset="0"/>
              </a:rPr>
              <a:t>proud </a:t>
            </a:r>
            <a:r>
              <a:rPr lang="en-GB" sz="1600" spc="-5" dirty="0">
                <a:latin typeface="Times New Roman" panose="02020603050405020304" pitchFamily="18" charset="0"/>
                <a:cs typeface="Times New Roman" panose="02020603050405020304" pitchFamily="18" charset="0"/>
              </a:rPr>
              <a:t>to be a </a:t>
            </a:r>
            <a:r>
              <a:rPr lang="en-GB" sz="1600" spc="-10" dirty="0">
                <a:latin typeface="Times New Roman" panose="02020603050405020304" pitchFamily="18" charset="0"/>
                <a:cs typeface="Times New Roman" panose="02020603050405020304" pitchFamily="18" charset="0"/>
              </a:rPr>
              <a:t>school committed </a:t>
            </a:r>
            <a:r>
              <a:rPr lang="en-GB" sz="1600" spc="-5" dirty="0">
                <a:latin typeface="Times New Roman" panose="02020603050405020304" pitchFamily="18" charset="0"/>
                <a:cs typeface="Times New Roman" panose="02020603050405020304" pitchFamily="18" charset="0"/>
              </a:rPr>
              <a:t>to </a:t>
            </a:r>
            <a:r>
              <a:rPr lang="en-GB" sz="1600" spc="-10" dirty="0">
                <a:latin typeface="Times New Roman" panose="02020603050405020304" pitchFamily="18" charset="0"/>
                <a:cs typeface="Times New Roman" panose="02020603050405020304" pitchFamily="18" charset="0"/>
              </a:rPr>
              <a:t>providing students </a:t>
            </a:r>
            <a:r>
              <a:rPr lang="en-GB" sz="1600" spc="-5" dirty="0">
                <a:latin typeface="Times New Roman" panose="02020603050405020304" pitchFamily="18" charset="0"/>
                <a:cs typeface="Times New Roman" panose="02020603050405020304" pitchFamily="18" charset="0"/>
              </a:rPr>
              <a:t>with the </a:t>
            </a:r>
            <a:r>
              <a:rPr lang="en-GB" sz="1600" spc="-10" dirty="0">
                <a:latin typeface="Times New Roman" panose="02020603050405020304" pitchFamily="18" charset="0"/>
                <a:cs typeface="Times New Roman" panose="02020603050405020304" pitchFamily="18" charset="0"/>
              </a:rPr>
              <a:t>highest </a:t>
            </a:r>
            <a:r>
              <a:rPr lang="en-GB" sz="1600" spc="-20" dirty="0">
                <a:latin typeface="Times New Roman" panose="02020603050405020304" pitchFamily="18" charset="0"/>
                <a:cs typeface="Times New Roman" panose="02020603050405020304" pitchFamily="18" charset="0"/>
              </a:rPr>
              <a:t>quality, </a:t>
            </a:r>
            <a:r>
              <a:rPr lang="en-GB" sz="1600" spc="-5" dirty="0">
                <a:latin typeface="Times New Roman" panose="02020603050405020304" pitchFamily="18" charset="0"/>
                <a:cs typeface="Times New Roman" panose="02020603050405020304" pitchFamily="18" charset="0"/>
              </a:rPr>
              <a:t>academic and </a:t>
            </a:r>
            <a:r>
              <a:rPr lang="en-GB" sz="1600" spc="-10" dirty="0">
                <a:latin typeface="Times New Roman" panose="02020603050405020304" pitchFamily="18" charset="0"/>
                <a:cs typeface="Times New Roman" panose="02020603050405020304" pitchFamily="18" charset="0"/>
              </a:rPr>
              <a:t>character  </a:t>
            </a:r>
            <a:r>
              <a:rPr lang="en-GB" sz="1600" spc="-5" dirty="0">
                <a:latin typeface="Times New Roman" panose="02020603050405020304" pitchFamily="18" charset="0"/>
                <a:cs typeface="Times New Roman" panose="02020603050405020304" pitchFamily="18" charset="0"/>
              </a:rPr>
              <a:t>building education; </a:t>
            </a:r>
            <a:r>
              <a:rPr lang="en-GB" sz="1600" spc="-10" dirty="0">
                <a:latin typeface="Times New Roman" panose="02020603050405020304" pitchFamily="18" charset="0"/>
                <a:cs typeface="Times New Roman" panose="02020603050405020304" pitchFamily="18" charset="0"/>
              </a:rPr>
              <a:t>wherein </a:t>
            </a:r>
            <a:r>
              <a:rPr lang="en-GB" sz="1600" spc="-15" dirty="0">
                <a:latin typeface="Times New Roman" panose="02020603050405020304" pitchFamily="18" charset="0"/>
                <a:cs typeface="Times New Roman" panose="02020603050405020304" pitchFamily="18" charset="0"/>
              </a:rPr>
              <a:t>staff </a:t>
            </a:r>
            <a:r>
              <a:rPr lang="en-GB" sz="1600" spc="-5" dirty="0">
                <a:latin typeface="Times New Roman" panose="02020603050405020304" pitchFamily="18" charset="0"/>
                <a:cs typeface="Times New Roman" panose="02020603050405020304" pitchFamily="18" charset="0"/>
              </a:rPr>
              <a:t>and pupils </a:t>
            </a:r>
            <a:r>
              <a:rPr lang="en-GB" sz="1600" spc="-15" dirty="0">
                <a:latin typeface="Times New Roman" panose="02020603050405020304" pitchFamily="18" charset="0"/>
                <a:cs typeface="Times New Roman" panose="02020603050405020304" pitchFamily="18" charset="0"/>
              </a:rPr>
              <a:t>are </a:t>
            </a:r>
            <a:r>
              <a:rPr lang="en-GB" sz="1600" spc="-5" dirty="0">
                <a:latin typeface="Times New Roman" panose="02020603050405020304" pitchFamily="18" charset="0"/>
                <a:cs typeface="Times New Roman" panose="02020603050405020304" pitchFamily="18" charset="0"/>
              </a:rPr>
              <a:t>happy </a:t>
            </a:r>
            <a:r>
              <a:rPr lang="en-GB" sz="1600" spc="-15" dirty="0">
                <a:latin typeface="Times New Roman" panose="02020603050405020304" pitchFamily="18" charset="0"/>
                <a:cs typeface="Times New Roman" panose="02020603050405020304" pitchFamily="18" charset="0"/>
              </a:rPr>
              <a:t>to </a:t>
            </a:r>
            <a:r>
              <a:rPr lang="en-GB" sz="1600" spc="-5" dirty="0">
                <a:latin typeface="Times New Roman" panose="02020603050405020304" pitchFamily="18" charset="0"/>
                <a:cs typeface="Times New Roman" panose="02020603050405020304" pitchFamily="18" charset="0"/>
              </a:rPr>
              <a:t>work </a:t>
            </a:r>
            <a:r>
              <a:rPr lang="en-GB" sz="1600" spc="-10" dirty="0">
                <a:latin typeface="Times New Roman" panose="02020603050405020304" pitchFamily="18" charset="0"/>
                <a:cs typeface="Times New Roman" panose="02020603050405020304" pitchFamily="18" charset="0"/>
              </a:rPr>
              <a:t>together </a:t>
            </a:r>
            <a:r>
              <a:rPr lang="en-GB" sz="1600" spc="-15" dirty="0">
                <a:latin typeface="Times New Roman" panose="02020603050405020304" pitchFamily="18" charset="0"/>
                <a:cs typeface="Times New Roman" panose="02020603050405020304" pitchFamily="18" charset="0"/>
              </a:rPr>
              <a:t>for </a:t>
            </a:r>
            <a:r>
              <a:rPr lang="en-GB" sz="1600" dirty="0">
                <a:latin typeface="Times New Roman" panose="02020603050405020304" pitchFamily="18" charset="0"/>
                <a:cs typeface="Times New Roman" panose="02020603050405020304" pitchFamily="18" charset="0"/>
              </a:rPr>
              <a:t>the </a:t>
            </a:r>
            <a:r>
              <a:rPr lang="en-GB" sz="1600" spc="-10" dirty="0">
                <a:latin typeface="Times New Roman" panose="02020603050405020304" pitchFamily="18" charset="0"/>
                <a:cs typeface="Times New Roman" panose="02020603050405020304" pitchFamily="18" charset="0"/>
              </a:rPr>
              <a:t>success </a:t>
            </a:r>
            <a:r>
              <a:rPr lang="en-GB" sz="1600" spc="-5" dirty="0">
                <a:latin typeface="Times New Roman" panose="02020603050405020304" pitchFamily="18" charset="0"/>
                <a:cs typeface="Times New Roman" panose="02020603050405020304" pitchFamily="18" charset="0"/>
              </a:rPr>
              <a:t>they</a:t>
            </a:r>
            <a:r>
              <a:rPr lang="en-GB" sz="1600" spc="110" dirty="0">
                <a:latin typeface="Times New Roman" panose="02020603050405020304" pitchFamily="18" charset="0"/>
                <a:cs typeface="Times New Roman" panose="02020603050405020304" pitchFamily="18" charset="0"/>
              </a:rPr>
              <a:t> </a:t>
            </a:r>
            <a:r>
              <a:rPr lang="en-GB" sz="1600" spc="-5" dirty="0">
                <a:latin typeface="Times New Roman" panose="02020603050405020304" pitchFamily="18" charset="0"/>
                <a:cs typeface="Times New Roman" panose="02020603050405020304" pitchFamily="18" charset="0"/>
              </a:rPr>
              <a:t>achieve.</a:t>
            </a:r>
            <a:endParaRPr lang="en-GB" sz="1600" dirty="0">
              <a:latin typeface="Times New Roman" panose="02020603050405020304" pitchFamily="18" charset="0"/>
              <a:cs typeface="Times New Roman" panose="02020603050405020304" pitchFamily="18" charset="0"/>
            </a:endParaRPr>
          </a:p>
          <a:p>
            <a:pPr marL="12700" marR="824865">
              <a:spcBef>
                <a:spcPts val="1010"/>
              </a:spcBef>
            </a:pPr>
            <a:r>
              <a:rPr lang="en-GB" sz="1600" spc="-40" dirty="0">
                <a:latin typeface="Times New Roman" panose="02020603050405020304" pitchFamily="18" charset="0"/>
                <a:cs typeface="Times New Roman" panose="02020603050405020304" pitchFamily="18" charset="0"/>
              </a:rPr>
              <a:t>We </a:t>
            </a:r>
            <a:r>
              <a:rPr lang="en-GB" sz="1600" spc="-15" dirty="0">
                <a:latin typeface="Times New Roman" panose="02020603050405020304" pitchFamily="18" charset="0"/>
                <a:cs typeface="Times New Roman" panose="02020603050405020304" pitchFamily="18" charset="0"/>
              </a:rPr>
              <a:t>are </a:t>
            </a:r>
            <a:r>
              <a:rPr lang="en-GB" sz="1600" spc="-10" dirty="0">
                <a:latin typeface="Times New Roman" panose="02020603050405020304" pitchFamily="18" charset="0"/>
                <a:cs typeface="Times New Roman" panose="02020603050405020304" pitchFamily="18" charset="0"/>
              </a:rPr>
              <a:t>dedicated </a:t>
            </a:r>
            <a:r>
              <a:rPr lang="en-GB" sz="1600" spc="-5" dirty="0">
                <a:latin typeface="Times New Roman" panose="02020603050405020304" pitchFamily="18" charset="0"/>
                <a:cs typeface="Times New Roman" panose="02020603050405020304" pitchFamily="18" charset="0"/>
              </a:rPr>
              <a:t>to nurturing spiritual </a:t>
            </a:r>
            <a:r>
              <a:rPr lang="en-GB" sz="1600" spc="-10" dirty="0">
                <a:latin typeface="Times New Roman" panose="02020603050405020304" pitchFamily="18" charset="0"/>
                <a:cs typeface="Times New Roman" panose="02020603050405020304" pitchFamily="18" charset="0"/>
              </a:rPr>
              <a:t>growth </a:t>
            </a:r>
            <a:r>
              <a:rPr lang="en-GB" sz="1600" spc="-5" dirty="0">
                <a:latin typeface="Times New Roman" panose="02020603050405020304" pitchFamily="18" charset="0"/>
                <a:cs typeface="Times New Roman" panose="02020603050405020304" pitchFamily="18" charset="0"/>
              </a:rPr>
              <a:t>and developing God </a:t>
            </a:r>
            <a:r>
              <a:rPr lang="en-GB" sz="1600" spc="-10" dirty="0">
                <a:latin typeface="Times New Roman" panose="02020603050405020304" pitchFamily="18" charset="0"/>
                <a:cs typeface="Times New Roman" panose="02020603050405020304" pitchFamily="18" charset="0"/>
              </a:rPr>
              <a:t>conscious </a:t>
            </a:r>
            <a:r>
              <a:rPr lang="en-GB" sz="1600" spc="-5" dirty="0">
                <a:latin typeface="Times New Roman" panose="02020603050405020304" pitchFamily="18" charset="0"/>
                <a:cs typeface="Times New Roman" panose="02020603050405020304" pitchFamily="18" charset="0"/>
              </a:rPr>
              <a:t>students </a:t>
            </a:r>
            <a:r>
              <a:rPr lang="en-GB" sz="1600" spc="-10" dirty="0">
                <a:latin typeface="Times New Roman" panose="02020603050405020304" pitchFamily="18" charset="0"/>
                <a:cs typeface="Times New Roman" panose="02020603050405020304" pitchFamily="18" charset="0"/>
              </a:rPr>
              <a:t>through our </a:t>
            </a:r>
            <a:r>
              <a:rPr lang="en-GB" sz="1600" spc="-5" dirty="0">
                <a:latin typeface="Times New Roman" panose="02020603050405020304" pitchFamily="18" charset="0"/>
                <a:cs typeface="Times New Roman" panose="02020603050405020304" pitchFamily="18" charset="0"/>
              </a:rPr>
              <a:t>positive Islamic  teachings. </a:t>
            </a:r>
            <a:r>
              <a:rPr lang="en-GB" sz="1600" spc="-10" dirty="0">
                <a:latin typeface="Times New Roman" panose="02020603050405020304" pitchFamily="18" charset="0"/>
                <a:cs typeface="Times New Roman" panose="02020603050405020304" pitchFamily="18" charset="0"/>
              </a:rPr>
              <a:t>The school </a:t>
            </a:r>
            <a:r>
              <a:rPr lang="en-GB" sz="1600" spc="-5" dirty="0">
                <a:latin typeface="Times New Roman" panose="02020603050405020304" pitchFamily="18" charset="0"/>
                <a:cs typeface="Times New Roman" panose="02020603050405020304" pitchFamily="18" charset="0"/>
              </a:rPr>
              <a:t>aims to </a:t>
            </a:r>
            <a:r>
              <a:rPr lang="en-GB" sz="1600" spc="-15" dirty="0">
                <a:latin typeface="Times New Roman" panose="02020603050405020304" pitchFamily="18" charset="0"/>
                <a:cs typeface="Times New Roman" panose="02020603050405020304" pitchFamily="18" charset="0"/>
              </a:rPr>
              <a:t>create </a:t>
            </a:r>
            <a:r>
              <a:rPr lang="en-GB" sz="1600" spc="-5" dirty="0">
                <a:latin typeface="Times New Roman" panose="02020603050405020304" pitchFamily="18" charset="0"/>
                <a:cs typeface="Times New Roman" panose="02020603050405020304" pitchFamily="18" charset="0"/>
              </a:rPr>
              <a:t>a </a:t>
            </a:r>
            <a:r>
              <a:rPr lang="en-GB" sz="1600" spc="-20" dirty="0">
                <a:latin typeface="Times New Roman" panose="02020603050405020304" pitchFamily="18" charset="0"/>
                <a:cs typeface="Times New Roman" panose="02020603050405020304" pitchFamily="18" charset="0"/>
              </a:rPr>
              <a:t>safe </a:t>
            </a:r>
            <a:r>
              <a:rPr lang="en-GB" sz="1600" spc="-5" dirty="0">
                <a:latin typeface="Times New Roman" panose="02020603050405020304" pitchFamily="18" charset="0"/>
                <a:cs typeface="Times New Roman" panose="02020603050405020304" pitchFamily="18" charset="0"/>
              </a:rPr>
              <a:t>and nurturing </a:t>
            </a:r>
            <a:r>
              <a:rPr lang="en-GB" sz="1600" spc="-15" dirty="0">
                <a:latin typeface="Times New Roman" panose="02020603050405020304" pitchFamily="18" charset="0"/>
                <a:cs typeface="Times New Roman" panose="02020603050405020304" pitchFamily="18" charset="0"/>
              </a:rPr>
              <a:t>environment </a:t>
            </a:r>
            <a:r>
              <a:rPr lang="en-GB" sz="1600" spc="-5" dirty="0">
                <a:latin typeface="Times New Roman" panose="02020603050405020304" pitchFamily="18" charset="0"/>
                <a:cs typeface="Times New Roman" panose="02020603050405020304" pitchFamily="18" charset="0"/>
              </a:rPr>
              <a:t>that </a:t>
            </a:r>
            <a:r>
              <a:rPr lang="en-GB" sz="1600" spc="-10" dirty="0">
                <a:latin typeface="Times New Roman" panose="02020603050405020304" pitchFamily="18" charset="0"/>
                <a:cs typeface="Times New Roman" panose="02020603050405020304" pitchFamily="18" charset="0"/>
              </a:rPr>
              <a:t>stimulates </a:t>
            </a:r>
            <a:r>
              <a:rPr lang="en-GB" sz="1600" spc="-5" dirty="0">
                <a:latin typeface="Times New Roman" panose="02020603050405020304" pitchFamily="18" charset="0"/>
                <a:cs typeface="Times New Roman" panose="02020603050405020304" pitchFamily="18" charset="0"/>
              </a:rPr>
              <a:t>intellectual thought and  </a:t>
            </a:r>
            <a:r>
              <a:rPr lang="en-GB" sz="1600" spc="-10" dirty="0">
                <a:latin typeface="Times New Roman" panose="02020603050405020304" pitchFamily="18" charset="0"/>
                <a:cs typeface="Times New Roman" panose="02020603050405020304" pitchFamily="18" charset="0"/>
              </a:rPr>
              <a:t>independence.</a:t>
            </a:r>
            <a:endParaRPr lang="en-GB" sz="1600" dirty="0">
              <a:latin typeface="Times New Roman" panose="02020603050405020304" pitchFamily="18" charset="0"/>
              <a:cs typeface="Times New Roman" panose="02020603050405020304" pitchFamily="18" charset="0"/>
            </a:endParaRPr>
          </a:p>
          <a:p>
            <a:pPr marL="12700" marR="24130">
              <a:spcBef>
                <a:spcPts val="994"/>
              </a:spcBef>
            </a:pPr>
            <a:r>
              <a:rPr lang="en-GB" sz="1600" spc="-40" dirty="0">
                <a:latin typeface="Times New Roman" panose="02020603050405020304" pitchFamily="18" charset="0"/>
                <a:cs typeface="Times New Roman" panose="02020603050405020304" pitchFamily="18" charset="0"/>
              </a:rPr>
              <a:t>We </a:t>
            </a:r>
            <a:r>
              <a:rPr lang="en-GB" sz="1600" spc="-5" dirty="0">
                <a:latin typeface="Times New Roman" panose="02020603050405020304" pitchFamily="18" charset="0"/>
                <a:cs typeface="Times New Roman" panose="02020603050405020304" pitchFamily="18" charset="0"/>
              </a:rPr>
              <a:t>also </a:t>
            </a:r>
            <a:r>
              <a:rPr lang="en-GB" sz="1600" dirty="0">
                <a:latin typeface="Times New Roman" panose="02020603050405020304" pitchFamily="18" charset="0"/>
                <a:cs typeface="Times New Roman" panose="02020603050405020304" pitchFamily="18" charset="0"/>
              </a:rPr>
              <a:t>place </a:t>
            </a:r>
            <a:r>
              <a:rPr lang="en-GB" sz="1600" spc="-5" dirty="0">
                <a:latin typeface="Times New Roman" panose="02020603050405020304" pitchFamily="18" charset="0"/>
                <a:cs typeface="Times New Roman" panose="02020603050405020304" pitchFamily="18" charset="0"/>
              </a:rPr>
              <a:t>a high </a:t>
            </a:r>
            <a:r>
              <a:rPr lang="en-GB" sz="1600" spc="-10" dirty="0">
                <a:latin typeface="Times New Roman" panose="02020603050405020304" pitchFamily="18" charset="0"/>
                <a:cs typeface="Times New Roman" panose="02020603050405020304" pitchFamily="18" charset="0"/>
              </a:rPr>
              <a:t>level </a:t>
            </a:r>
            <a:r>
              <a:rPr lang="en-GB" sz="1600" spc="-5" dirty="0">
                <a:latin typeface="Times New Roman" panose="02020603050405020304" pitchFamily="18" charset="0"/>
                <a:cs typeface="Times New Roman" panose="02020603050405020304" pitchFamily="18" charset="0"/>
              </a:rPr>
              <a:t>of </a:t>
            </a:r>
            <a:r>
              <a:rPr lang="en-GB" sz="1600" spc="-10" dirty="0">
                <a:latin typeface="Times New Roman" panose="02020603050405020304" pitchFamily="18" charset="0"/>
                <a:cs typeface="Times New Roman" panose="02020603050405020304" pitchFamily="18" charset="0"/>
              </a:rPr>
              <a:t>importance </a:t>
            </a:r>
            <a:r>
              <a:rPr lang="en-GB" sz="1600" spc="-5" dirty="0">
                <a:latin typeface="Times New Roman" panose="02020603050405020304" pitchFamily="18" charset="0"/>
                <a:cs typeface="Times New Roman" panose="02020603050405020304" pitchFamily="18" charset="0"/>
              </a:rPr>
              <a:t>on </a:t>
            </a:r>
            <a:r>
              <a:rPr lang="en-GB" sz="1600" spc="-10" dirty="0">
                <a:latin typeface="Times New Roman" panose="02020603050405020304" pitchFamily="18" charset="0"/>
                <a:cs typeface="Times New Roman" panose="02020603050405020304" pitchFamily="18" charset="0"/>
              </a:rPr>
              <a:t>working </a:t>
            </a:r>
            <a:r>
              <a:rPr lang="en-GB" sz="1600" dirty="0">
                <a:latin typeface="Times New Roman" panose="02020603050405020304" pitchFamily="18" charset="0"/>
                <a:cs typeface="Times New Roman" panose="02020603050405020304" pitchFamily="18" charset="0"/>
              </a:rPr>
              <a:t>with </a:t>
            </a:r>
            <a:r>
              <a:rPr lang="en-GB" sz="1600" spc="-10" dirty="0">
                <a:latin typeface="Times New Roman" panose="02020603050405020304" pitchFamily="18" charset="0"/>
                <a:cs typeface="Times New Roman" panose="02020603050405020304" pitchFamily="18" charset="0"/>
              </a:rPr>
              <a:t>parents </a:t>
            </a:r>
            <a:r>
              <a:rPr lang="en-GB" sz="1600" spc="-5" dirty="0">
                <a:latin typeface="Times New Roman" panose="02020603050405020304" pitchFamily="18" charset="0"/>
                <a:cs typeface="Times New Roman" panose="02020603050405020304" pitchFamily="18" charset="0"/>
              </a:rPr>
              <a:t>to </a:t>
            </a:r>
            <a:r>
              <a:rPr lang="en-GB" sz="1600" spc="-15" dirty="0">
                <a:latin typeface="Times New Roman" panose="02020603050405020304" pitchFamily="18" charset="0"/>
                <a:cs typeface="Times New Roman" panose="02020603050405020304" pitchFamily="18" charset="0"/>
              </a:rPr>
              <a:t>create </a:t>
            </a:r>
            <a:r>
              <a:rPr lang="en-GB" sz="1600" dirty="0">
                <a:latin typeface="Times New Roman" panose="02020603050405020304" pitchFamily="18" charset="0"/>
                <a:cs typeface="Times New Roman" panose="02020603050405020304" pitchFamily="18" charset="0"/>
              </a:rPr>
              <a:t>an </a:t>
            </a:r>
            <a:r>
              <a:rPr lang="en-GB" sz="1600" spc="-10" dirty="0">
                <a:latin typeface="Times New Roman" panose="02020603050405020304" pitchFamily="18" charset="0"/>
                <a:cs typeface="Times New Roman" panose="02020603050405020304" pitchFamily="18" charset="0"/>
              </a:rPr>
              <a:t>ideal </a:t>
            </a:r>
            <a:r>
              <a:rPr lang="en-GB" sz="1600" spc="-5" dirty="0">
                <a:latin typeface="Times New Roman" panose="02020603050405020304" pitchFamily="18" charset="0"/>
                <a:cs typeface="Times New Roman" panose="02020603050405020304" pitchFamily="18" charset="0"/>
              </a:rPr>
              <a:t>learning </a:t>
            </a:r>
            <a:r>
              <a:rPr lang="en-GB" sz="1600" spc="-15" dirty="0">
                <a:latin typeface="Times New Roman" panose="02020603050405020304" pitchFamily="18" charset="0"/>
                <a:cs typeface="Times New Roman" panose="02020603050405020304" pitchFamily="18" charset="0"/>
              </a:rPr>
              <a:t>environment </a:t>
            </a:r>
            <a:r>
              <a:rPr lang="en-GB" sz="1600" spc="-5" dirty="0">
                <a:latin typeface="Times New Roman" panose="02020603050405020304" pitchFamily="18" charset="0"/>
                <a:cs typeface="Times New Roman" panose="02020603050405020304" pitchFamily="18" charset="0"/>
              </a:rPr>
              <a:t>and </a:t>
            </a:r>
            <a:r>
              <a:rPr lang="en-GB" sz="1600" spc="-15" dirty="0">
                <a:latin typeface="Times New Roman" panose="02020603050405020304" pitchFamily="18" charset="0"/>
                <a:cs typeface="Times New Roman" panose="02020603050405020304" pitchFamily="18" charset="0"/>
              </a:rPr>
              <a:t>are </a:t>
            </a:r>
            <a:r>
              <a:rPr lang="en-GB" sz="1600" spc="-10" dirty="0">
                <a:latin typeface="Times New Roman" panose="02020603050405020304" pitchFamily="18" charset="0"/>
                <a:cs typeface="Times New Roman" panose="02020603050405020304" pitchFamily="18" charset="0"/>
              </a:rPr>
              <a:t>committed  </a:t>
            </a:r>
            <a:r>
              <a:rPr lang="en-GB" sz="1600" spc="-5" dirty="0">
                <a:latin typeface="Times New Roman" panose="02020603050405020304" pitchFamily="18" charset="0"/>
                <a:cs typeface="Times New Roman" panose="02020603050405020304" pitchFamily="18" charset="0"/>
              </a:rPr>
              <a:t>to working with </a:t>
            </a:r>
            <a:r>
              <a:rPr lang="en-GB" sz="1600" spc="-15" dirty="0">
                <a:latin typeface="Times New Roman" panose="02020603050405020304" pitchFamily="18" charset="0"/>
                <a:cs typeface="Times New Roman" panose="02020603050405020304" pitchFamily="18" charset="0"/>
              </a:rPr>
              <a:t>you </a:t>
            </a:r>
            <a:r>
              <a:rPr lang="en-GB" sz="1600" spc="-5" dirty="0">
                <a:latin typeface="Times New Roman" panose="02020603050405020304" pitchFamily="18" charset="0"/>
                <a:cs typeface="Times New Roman" panose="02020603050405020304" pitchFamily="18" charset="0"/>
              </a:rPr>
              <a:t>to achieve </a:t>
            </a:r>
            <a:r>
              <a:rPr lang="en-GB" sz="1600" spc="-10" dirty="0">
                <a:latin typeface="Times New Roman" panose="02020603050405020304" pitchFamily="18" charset="0"/>
                <a:cs typeface="Times New Roman" panose="02020603050405020304" pitchFamily="18" charset="0"/>
              </a:rPr>
              <a:t>our</a:t>
            </a:r>
            <a:r>
              <a:rPr lang="en-GB" sz="1600" spc="85" dirty="0">
                <a:latin typeface="Times New Roman" panose="02020603050405020304" pitchFamily="18" charset="0"/>
                <a:cs typeface="Times New Roman" panose="02020603050405020304" pitchFamily="18" charset="0"/>
              </a:rPr>
              <a:t> </a:t>
            </a:r>
            <a:r>
              <a:rPr lang="en-GB" sz="1600" spc="-5" dirty="0">
                <a:latin typeface="Times New Roman" panose="02020603050405020304" pitchFamily="18" charset="0"/>
                <a:cs typeface="Times New Roman" panose="02020603050405020304" pitchFamily="18" charset="0"/>
              </a:rPr>
              <a:t>goals.</a:t>
            </a:r>
            <a:endParaRPr lang="en-GB" sz="1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7DF1614-7142-4B1C-930F-76CD4ACD0555}"/>
              </a:ext>
            </a:extLst>
          </p:cNvPr>
          <p:cNvSpPr/>
          <p:nvPr/>
        </p:nvSpPr>
        <p:spPr>
          <a:xfrm>
            <a:off x="447207" y="6255859"/>
            <a:ext cx="11215682" cy="685059"/>
          </a:xfrm>
          <a:prstGeom prst="rect">
            <a:avLst/>
          </a:prstGeom>
        </p:spPr>
        <p:txBody>
          <a:bodyPr wrap="square">
            <a:spAutoFit/>
          </a:bodyPr>
          <a:lstStyle/>
          <a:p>
            <a:pPr marL="12700" marR="9033510">
              <a:lnSpc>
                <a:spcPts val="2350"/>
              </a:lnSpc>
              <a:spcBef>
                <a:spcPts val="140"/>
              </a:spcBef>
            </a:pPr>
            <a:r>
              <a:rPr lang="en-GB" spc="-15" dirty="0">
                <a:latin typeface="Times New Roman" panose="02020603050405020304" pitchFamily="18" charset="0"/>
                <a:cs typeface="Times New Roman" panose="02020603050405020304" pitchFamily="18" charset="0"/>
              </a:rPr>
              <a:t>Mrs Hafsa Patel  </a:t>
            </a:r>
            <a:r>
              <a:rPr lang="en-GB" spc="-10" dirty="0">
                <a:latin typeface="Times New Roman" panose="02020603050405020304" pitchFamily="18" charset="0"/>
                <a:cs typeface="Times New Roman" panose="02020603050405020304" pitchFamily="18" charset="0"/>
              </a:rPr>
              <a:t>Head </a:t>
            </a:r>
            <a:r>
              <a:rPr lang="en-GB" spc="-25" dirty="0">
                <a:latin typeface="Times New Roman" panose="02020603050405020304" pitchFamily="18" charset="0"/>
                <a:cs typeface="Times New Roman" panose="02020603050405020304" pitchFamily="18" charset="0"/>
              </a:rPr>
              <a:t>teacher.</a:t>
            </a:r>
            <a:endParaRPr lang="en-GB"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241" y="152606"/>
            <a:ext cx="8517990" cy="2210862"/>
          </a:xfrm>
          <a:prstGeom prst="rect">
            <a:avLst/>
          </a:prstGeom>
        </p:spPr>
        <p:txBody>
          <a:bodyPr vert="horz" wrap="square" lIns="0" tIns="167640" rIns="0" bIns="0" rtlCol="0">
            <a:spAutoFit/>
          </a:bodyPr>
          <a:lstStyle/>
          <a:p>
            <a:pPr marL="12700">
              <a:lnSpc>
                <a:spcPct val="100000"/>
              </a:lnSpc>
              <a:spcBef>
                <a:spcPts val="1320"/>
              </a:spcBef>
            </a:pPr>
            <a:r>
              <a:rPr spc="-90" dirty="0"/>
              <a:t>Prayers</a:t>
            </a:r>
          </a:p>
          <a:p>
            <a:pPr marL="12700" marR="5080">
              <a:lnSpc>
                <a:spcPct val="90000"/>
              </a:lnSpc>
              <a:spcBef>
                <a:spcPts val="805"/>
              </a:spcBef>
            </a:pPr>
            <a:r>
              <a:rPr sz="2000" spc="-5" dirty="0">
                <a:solidFill>
                  <a:srgbClr val="000000"/>
                </a:solidFill>
              </a:rPr>
              <a:t>Salaah is </a:t>
            </a:r>
            <a:r>
              <a:rPr sz="2000" dirty="0">
                <a:solidFill>
                  <a:srgbClr val="000000"/>
                </a:solidFill>
              </a:rPr>
              <a:t>an </a:t>
            </a:r>
            <a:r>
              <a:rPr sz="2000" spc="-15" dirty="0">
                <a:solidFill>
                  <a:srgbClr val="000000"/>
                </a:solidFill>
              </a:rPr>
              <a:t>integral </a:t>
            </a:r>
            <a:r>
              <a:rPr sz="2000" spc="-5" dirty="0">
                <a:solidFill>
                  <a:srgbClr val="000000"/>
                </a:solidFill>
              </a:rPr>
              <a:t>part of </a:t>
            </a:r>
            <a:r>
              <a:rPr sz="2000" dirty="0">
                <a:solidFill>
                  <a:srgbClr val="000000"/>
                </a:solidFill>
              </a:rPr>
              <a:t>the </a:t>
            </a:r>
            <a:r>
              <a:rPr sz="2000" spc="-5" dirty="0">
                <a:solidFill>
                  <a:srgbClr val="000000"/>
                </a:solidFill>
              </a:rPr>
              <a:t>school </a:t>
            </a:r>
            <a:r>
              <a:rPr sz="2000" spc="-15" dirty="0">
                <a:solidFill>
                  <a:srgbClr val="000000"/>
                </a:solidFill>
              </a:rPr>
              <a:t>day for </a:t>
            </a:r>
            <a:r>
              <a:rPr sz="2000" dirty="0">
                <a:solidFill>
                  <a:srgbClr val="000000"/>
                </a:solidFill>
              </a:rPr>
              <a:t>all </a:t>
            </a:r>
            <a:r>
              <a:rPr sz="2000" spc="-5" dirty="0">
                <a:solidFill>
                  <a:srgbClr val="000000"/>
                </a:solidFill>
              </a:rPr>
              <a:t>pupils, </a:t>
            </a:r>
            <a:r>
              <a:rPr sz="2000" dirty="0">
                <a:solidFill>
                  <a:srgbClr val="000000"/>
                </a:solidFill>
              </a:rPr>
              <a:t>and </a:t>
            </a:r>
            <a:r>
              <a:rPr sz="2000" spc="-25" dirty="0">
                <a:solidFill>
                  <a:srgbClr val="000000"/>
                </a:solidFill>
              </a:rPr>
              <a:t>prayers </a:t>
            </a:r>
            <a:r>
              <a:rPr sz="2000" spc="-5" dirty="0">
                <a:solidFill>
                  <a:srgbClr val="000000"/>
                </a:solidFill>
              </a:rPr>
              <a:t>falling </a:t>
            </a:r>
            <a:r>
              <a:rPr sz="2000" dirty="0">
                <a:solidFill>
                  <a:srgbClr val="000000"/>
                </a:solidFill>
              </a:rPr>
              <a:t>within the </a:t>
            </a:r>
            <a:r>
              <a:rPr sz="2000" spc="-5" dirty="0">
                <a:solidFill>
                  <a:srgbClr val="000000"/>
                </a:solidFill>
              </a:rPr>
              <a:t>school </a:t>
            </a:r>
            <a:r>
              <a:rPr sz="2000" spc="-15" dirty="0">
                <a:solidFill>
                  <a:srgbClr val="000000"/>
                </a:solidFill>
              </a:rPr>
              <a:t>day </a:t>
            </a:r>
            <a:r>
              <a:rPr sz="2000" spc="-10" dirty="0">
                <a:solidFill>
                  <a:srgbClr val="000000"/>
                </a:solidFill>
              </a:rPr>
              <a:t>are  </a:t>
            </a:r>
            <a:r>
              <a:rPr sz="2000" spc="-5" dirty="0">
                <a:solidFill>
                  <a:srgbClr val="000000"/>
                </a:solidFill>
              </a:rPr>
              <a:t>said in Jamaat </a:t>
            </a:r>
            <a:r>
              <a:rPr sz="2000" spc="-10" dirty="0">
                <a:solidFill>
                  <a:srgbClr val="000000"/>
                </a:solidFill>
              </a:rPr>
              <a:t>(congregation) </a:t>
            </a:r>
            <a:r>
              <a:rPr sz="2000" spc="-5" dirty="0">
                <a:solidFill>
                  <a:srgbClr val="000000"/>
                </a:solidFill>
              </a:rPr>
              <a:t>on </a:t>
            </a:r>
            <a:r>
              <a:rPr sz="2000" dirty="0">
                <a:solidFill>
                  <a:srgbClr val="000000"/>
                </a:solidFill>
              </a:rPr>
              <a:t>the </a:t>
            </a:r>
            <a:r>
              <a:rPr sz="2000" spc="-5" dirty="0">
                <a:solidFill>
                  <a:srgbClr val="000000"/>
                </a:solidFill>
              </a:rPr>
              <a:t>school premises. Observance of Islamic manners, </a:t>
            </a:r>
            <a:r>
              <a:rPr sz="2000" spc="-10" dirty="0">
                <a:solidFill>
                  <a:srgbClr val="000000"/>
                </a:solidFill>
              </a:rPr>
              <a:t>etiquette </a:t>
            </a:r>
            <a:r>
              <a:rPr sz="2000" dirty="0">
                <a:solidFill>
                  <a:srgbClr val="000000"/>
                </a:solidFill>
              </a:rPr>
              <a:t>and  </a:t>
            </a:r>
            <a:r>
              <a:rPr sz="2000" spc="-5" dirty="0">
                <a:solidFill>
                  <a:srgbClr val="000000"/>
                </a:solidFill>
              </a:rPr>
              <a:t>culture </a:t>
            </a:r>
            <a:r>
              <a:rPr sz="2000" spc="-10" dirty="0">
                <a:solidFill>
                  <a:srgbClr val="000000"/>
                </a:solidFill>
              </a:rPr>
              <a:t>are </a:t>
            </a:r>
            <a:r>
              <a:rPr sz="2000" dirty="0">
                <a:solidFill>
                  <a:srgbClr val="000000"/>
                </a:solidFill>
              </a:rPr>
              <a:t>all </a:t>
            </a:r>
            <a:r>
              <a:rPr sz="2000" spc="-5" dirty="0">
                <a:solidFill>
                  <a:srgbClr val="000000"/>
                </a:solidFill>
              </a:rPr>
              <a:t>considered </a:t>
            </a:r>
            <a:r>
              <a:rPr sz="2000" dirty="0">
                <a:solidFill>
                  <a:srgbClr val="000000"/>
                </a:solidFill>
              </a:rPr>
              <a:t>as part </a:t>
            </a:r>
            <a:r>
              <a:rPr sz="2000" spc="-5" dirty="0">
                <a:solidFill>
                  <a:srgbClr val="000000"/>
                </a:solidFill>
              </a:rPr>
              <a:t>of </a:t>
            </a:r>
            <a:r>
              <a:rPr sz="2000" dirty="0">
                <a:solidFill>
                  <a:srgbClr val="000000"/>
                </a:solidFill>
              </a:rPr>
              <a:t>the </a:t>
            </a:r>
            <a:r>
              <a:rPr sz="2000" spc="-5" dirty="0">
                <a:solidFill>
                  <a:srgbClr val="000000"/>
                </a:solidFill>
              </a:rPr>
              <a:t>daily </a:t>
            </a:r>
            <a:r>
              <a:rPr sz="2000" spc="-15" dirty="0">
                <a:solidFill>
                  <a:srgbClr val="000000"/>
                </a:solidFill>
              </a:rPr>
              <a:t>life </a:t>
            </a:r>
            <a:r>
              <a:rPr sz="2000" dirty="0">
                <a:solidFill>
                  <a:srgbClr val="000000"/>
                </a:solidFill>
              </a:rPr>
              <a:t>and add </a:t>
            </a:r>
            <a:r>
              <a:rPr sz="2000" spc="-15" dirty="0">
                <a:solidFill>
                  <a:srgbClr val="000000"/>
                </a:solidFill>
              </a:rPr>
              <a:t>to </a:t>
            </a:r>
            <a:r>
              <a:rPr sz="2000" dirty="0">
                <a:solidFill>
                  <a:srgbClr val="000000"/>
                </a:solidFill>
              </a:rPr>
              <a:t>the </a:t>
            </a:r>
            <a:r>
              <a:rPr sz="2000" spc="-10" dirty="0">
                <a:solidFill>
                  <a:srgbClr val="000000"/>
                </a:solidFill>
              </a:rPr>
              <a:t>holistic development </a:t>
            </a:r>
            <a:r>
              <a:rPr sz="2000" spc="-5" dirty="0">
                <a:solidFill>
                  <a:srgbClr val="000000"/>
                </a:solidFill>
              </a:rPr>
              <a:t>of our  children.</a:t>
            </a:r>
            <a:endParaRPr sz="2000" dirty="0"/>
          </a:p>
        </p:txBody>
      </p:sp>
      <p:sp>
        <p:nvSpPr>
          <p:cNvPr id="3" name="object 3"/>
          <p:cNvSpPr/>
          <p:nvPr/>
        </p:nvSpPr>
        <p:spPr>
          <a:xfrm>
            <a:off x="979446" y="2725132"/>
            <a:ext cx="3749039" cy="299693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315618" y="2725132"/>
            <a:ext cx="3749039" cy="3493008"/>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537" y="42176"/>
            <a:ext cx="8913916" cy="3386824"/>
          </a:xfrm>
          <a:prstGeom prst="rect">
            <a:avLst/>
          </a:prstGeom>
        </p:spPr>
        <p:txBody>
          <a:bodyPr vert="horz" wrap="square" lIns="0" tIns="227329" rIns="0" bIns="0" rtlCol="0">
            <a:spAutoFit/>
          </a:bodyPr>
          <a:lstStyle/>
          <a:p>
            <a:pPr marL="12700">
              <a:spcBef>
                <a:spcPts val="1789"/>
              </a:spcBef>
            </a:pPr>
            <a:r>
              <a:rPr spc="-35" dirty="0"/>
              <a:t>Health and</a:t>
            </a:r>
            <a:r>
              <a:rPr spc="85" dirty="0"/>
              <a:t> </a:t>
            </a:r>
            <a:r>
              <a:rPr spc="-80" dirty="0"/>
              <a:t>Welfare</a:t>
            </a:r>
          </a:p>
          <a:p>
            <a:pPr marL="12700" marR="5080">
              <a:spcBef>
                <a:spcPts val="1050"/>
              </a:spcBef>
            </a:pPr>
            <a:r>
              <a:rPr sz="2000" dirty="0">
                <a:solidFill>
                  <a:srgbClr val="000000"/>
                </a:solidFill>
                <a:latin typeface="Arial" panose="020B0604020202020204" pitchFamily="34" charset="0"/>
                <a:cs typeface="Arial" panose="020B0604020202020204" pitchFamily="34" charset="0"/>
              </a:rPr>
              <a:t>If a child </a:t>
            </a:r>
            <a:r>
              <a:rPr sz="2000" spc="-5" dirty="0">
                <a:solidFill>
                  <a:srgbClr val="000000"/>
                </a:solidFill>
                <a:latin typeface="Arial" panose="020B0604020202020204" pitchFamily="34" charset="0"/>
                <a:cs typeface="Arial" panose="020B0604020202020204" pitchFamily="34" charset="0"/>
              </a:rPr>
              <a:t>is ill </a:t>
            </a:r>
            <a:r>
              <a:rPr sz="2000" spc="-10" dirty="0">
                <a:solidFill>
                  <a:srgbClr val="000000"/>
                </a:solidFill>
                <a:latin typeface="Arial" panose="020B0604020202020204" pitchFamily="34" charset="0"/>
                <a:cs typeface="Arial" panose="020B0604020202020204" pitchFamily="34" charset="0"/>
              </a:rPr>
              <a:t>at </a:t>
            </a:r>
            <a:r>
              <a:rPr sz="2000" spc="-5" dirty="0">
                <a:solidFill>
                  <a:srgbClr val="000000"/>
                </a:solidFill>
                <a:latin typeface="Arial" panose="020B0604020202020204" pitchFamily="34" charset="0"/>
                <a:cs typeface="Arial" panose="020B0604020202020204" pitchFamily="34" charset="0"/>
              </a:rPr>
              <a:t>school, </a:t>
            </a:r>
            <a:r>
              <a:rPr sz="2000" spc="-10" dirty="0">
                <a:solidFill>
                  <a:srgbClr val="000000"/>
                </a:solidFill>
                <a:latin typeface="Arial" panose="020B0604020202020204" pitchFamily="34" charset="0"/>
                <a:cs typeface="Arial" panose="020B0604020202020204" pitchFamily="34" charset="0"/>
              </a:rPr>
              <a:t>we will </a:t>
            </a:r>
            <a:r>
              <a:rPr sz="2000" spc="-15" dirty="0">
                <a:solidFill>
                  <a:srgbClr val="000000"/>
                </a:solidFill>
                <a:latin typeface="Arial" panose="020B0604020202020204" pitchFamily="34" charset="0"/>
                <a:cs typeface="Arial" panose="020B0604020202020204" pitchFamily="34" charset="0"/>
              </a:rPr>
              <a:t>make </a:t>
            </a:r>
            <a:r>
              <a:rPr sz="2000" dirty="0">
                <a:solidFill>
                  <a:srgbClr val="000000"/>
                </a:solidFill>
                <a:latin typeface="Arial" panose="020B0604020202020204" pitchFamily="34" charset="0"/>
                <a:cs typeface="Arial" panose="020B0604020202020204" pitchFamily="34" charset="0"/>
              </a:rPr>
              <a:t>them as </a:t>
            </a:r>
            <a:r>
              <a:rPr sz="2000" spc="-10" dirty="0">
                <a:solidFill>
                  <a:srgbClr val="000000"/>
                </a:solidFill>
                <a:latin typeface="Arial" panose="020B0604020202020204" pitchFamily="34" charset="0"/>
                <a:cs typeface="Arial" panose="020B0604020202020204" pitchFamily="34" charset="0"/>
              </a:rPr>
              <a:t>comfortable </a:t>
            </a:r>
            <a:r>
              <a:rPr sz="2000" dirty="0">
                <a:solidFill>
                  <a:srgbClr val="000000"/>
                </a:solidFill>
                <a:latin typeface="Arial" panose="020B0604020202020204" pitchFamily="34" charset="0"/>
                <a:cs typeface="Arial" panose="020B0604020202020204" pitchFamily="34" charset="0"/>
              </a:rPr>
              <a:t>as </a:t>
            </a:r>
            <a:r>
              <a:rPr sz="2000" spc="-5" dirty="0">
                <a:solidFill>
                  <a:srgbClr val="000000"/>
                </a:solidFill>
                <a:latin typeface="Arial" panose="020B0604020202020204" pitchFamily="34" charset="0"/>
                <a:cs typeface="Arial" panose="020B0604020202020204" pitchFamily="34" charset="0"/>
              </a:rPr>
              <a:t>possible </a:t>
            </a:r>
            <a:r>
              <a:rPr sz="2000" spc="5" dirty="0">
                <a:solidFill>
                  <a:srgbClr val="000000"/>
                </a:solidFill>
                <a:latin typeface="Arial" panose="020B0604020202020204" pitchFamily="34" charset="0"/>
                <a:cs typeface="Arial" panose="020B0604020202020204" pitchFamily="34" charset="0"/>
              </a:rPr>
              <a:t>and </a:t>
            </a:r>
            <a:r>
              <a:rPr sz="2000" spc="-10" dirty="0">
                <a:solidFill>
                  <a:srgbClr val="000000"/>
                </a:solidFill>
                <a:latin typeface="Arial" panose="020B0604020202020204" pitchFamily="34" charset="0"/>
                <a:cs typeface="Arial" panose="020B0604020202020204" pitchFamily="34" charset="0"/>
              </a:rPr>
              <a:t>contact </a:t>
            </a:r>
            <a:r>
              <a:rPr sz="2000" dirty="0">
                <a:solidFill>
                  <a:srgbClr val="000000"/>
                </a:solidFill>
                <a:latin typeface="Arial" panose="020B0604020202020204" pitchFamily="34" charset="0"/>
                <a:cs typeface="Arial" panose="020B0604020202020204" pitchFamily="34" charset="0"/>
              </a:rPr>
              <a:t>the  </a:t>
            </a:r>
            <a:r>
              <a:rPr sz="2000" spc="-10" dirty="0">
                <a:solidFill>
                  <a:srgbClr val="000000"/>
                </a:solidFill>
                <a:latin typeface="Arial" panose="020B0604020202020204" pitchFamily="34" charset="0"/>
                <a:cs typeface="Arial" panose="020B0604020202020204" pitchFamily="34" charset="0"/>
              </a:rPr>
              <a:t>parent/guardian. </a:t>
            </a:r>
            <a:r>
              <a:rPr sz="2000" dirty="0">
                <a:solidFill>
                  <a:srgbClr val="000000"/>
                </a:solidFill>
                <a:latin typeface="Arial" panose="020B0604020202020204" pitchFamily="34" charset="0"/>
                <a:cs typeface="Arial" panose="020B0604020202020204" pitchFamily="34" charset="0"/>
              </a:rPr>
              <a:t>Although </a:t>
            </a:r>
            <a:r>
              <a:rPr sz="2000" spc="-20" dirty="0">
                <a:solidFill>
                  <a:srgbClr val="000000"/>
                </a:solidFill>
                <a:latin typeface="Arial" panose="020B0604020202020204" pitchFamily="34" charset="0"/>
                <a:cs typeface="Arial" panose="020B0604020202020204" pitchFamily="34" charset="0"/>
              </a:rPr>
              <a:t>staff </a:t>
            </a:r>
            <a:r>
              <a:rPr sz="2000" spc="-5" dirty="0">
                <a:solidFill>
                  <a:srgbClr val="000000"/>
                </a:solidFill>
                <a:latin typeface="Arial" panose="020B0604020202020204" pitchFamily="34" charset="0"/>
                <a:cs typeface="Arial" panose="020B0604020202020204" pitchFamily="34" charset="0"/>
              </a:rPr>
              <a:t>duties do not include </a:t>
            </a:r>
            <a:r>
              <a:rPr sz="2000" spc="5" dirty="0">
                <a:solidFill>
                  <a:srgbClr val="000000"/>
                </a:solidFill>
                <a:latin typeface="Arial" panose="020B0604020202020204" pitchFamily="34" charset="0"/>
                <a:cs typeface="Arial" panose="020B0604020202020204" pitchFamily="34" charset="0"/>
              </a:rPr>
              <a:t>the </a:t>
            </a:r>
            <a:r>
              <a:rPr sz="2000" spc="-10" dirty="0">
                <a:solidFill>
                  <a:srgbClr val="000000"/>
                </a:solidFill>
                <a:latin typeface="Arial" panose="020B0604020202020204" pitchFamily="34" charset="0"/>
                <a:cs typeface="Arial" panose="020B0604020202020204" pitchFamily="34" charset="0"/>
              </a:rPr>
              <a:t>administering </a:t>
            </a:r>
            <a:r>
              <a:rPr sz="2000" spc="-5" dirty="0">
                <a:solidFill>
                  <a:srgbClr val="000000"/>
                </a:solidFill>
                <a:latin typeface="Arial" panose="020B0604020202020204" pitchFamily="34" charset="0"/>
                <a:cs typeface="Arial" panose="020B0604020202020204" pitchFamily="34" charset="0"/>
              </a:rPr>
              <a:t>of medication, where  </a:t>
            </a:r>
            <a:r>
              <a:rPr sz="2000" spc="-20" dirty="0">
                <a:solidFill>
                  <a:srgbClr val="000000"/>
                </a:solidFill>
                <a:latin typeface="Arial" panose="020B0604020202020204" pitchFamily="34" charset="0"/>
                <a:cs typeface="Arial" panose="020B0604020202020204" pitchFamily="34" charset="0"/>
              </a:rPr>
              <a:t>necessary, </a:t>
            </a:r>
            <a:r>
              <a:rPr sz="2000" dirty="0">
                <a:solidFill>
                  <a:srgbClr val="000000"/>
                </a:solidFill>
                <a:latin typeface="Arial" panose="020B0604020202020204" pitchFamily="34" charset="0"/>
                <a:cs typeface="Arial" panose="020B0604020202020204" pitchFamily="34" charset="0"/>
              </a:rPr>
              <a:t>the class </a:t>
            </a:r>
            <a:r>
              <a:rPr sz="2000" spc="-5" dirty="0">
                <a:solidFill>
                  <a:srgbClr val="000000"/>
                </a:solidFill>
                <a:latin typeface="Arial" panose="020B0604020202020204" pitchFamily="34" charset="0"/>
                <a:cs typeface="Arial" panose="020B0604020202020204" pitchFamily="34" charset="0"/>
              </a:rPr>
              <a:t>teacher </a:t>
            </a:r>
            <a:r>
              <a:rPr sz="2000" dirty="0">
                <a:solidFill>
                  <a:srgbClr val="000000"/>
                </a:solidFill>
                <a:latin typeface="Arial" panose="020B0604020202020204" pitchFamily="34" charset="0"/>
                <a:cs typeface="Arial" panose="020B0604020202020204" pitchFamily="34" charset="0"/>
              </a:rPr>
              <a:t>will </a:t>
            </a:r>
            <a:r>
              <a:rPr sz="2000" spc="-5" dirty="0">
                <a:solidFill>
                  <a:srgbClr val="000000"/>
                </a:solidFill>
                <a:latin typeface="Arial" panose="020B0604020202020204" pitchFamily="34" charset="0"/>
                <a:cs typeface="Arial" panose="020B0604020202020204" pitchFamily="34" charset="0"/>
              </a:rPr>
              <a:t>assist medication. The medication should be clearly labelled </a:t>
            </a:r>
            <a:r>
              <a:rPr sz="2000" dirty="0">
                <a:solidFill>
                  <a:srgbClr val="000000"/>
                </a:solidFill>
                <a:latin typeface="Arial" panose="020B0604020202020204" pitchFamily="34" charset="0"/>
                <a:cs typeface="Arial" panose="020B0604020202020204" pitchFamily="34" charset="0"/>
              </a:rPr>
              <a:t>and  </a:t>
            </a:r>
            <a:r>
              <a:rPr sz="2000" spc="-5" dirty="0">
                <a:solidFill>
                  <a:srgbClr val="000000"/>
                </a:solidFill>
                <a:latin typeface="Arial" panose="020B0604020202020204" pitchFamily="34" charset="0"/>
                <a:cs typeface="Arial" panose="020B0604020202020204" pitchFamily="34" charset="0"/>
              </a:rPr>
              <a:t>handed </a:t>
            </a:r>
            <a:r>
              <a:rPr sz="2000" spc="-15" dirty="0">
                <a:solidFill>
                  <a:srgbClr val="000000"/>
                </a:solidFill>
                <a:latin typeface="Arial" panose="020B0604020202020204" pitchFamily="34" charset="0"/>
                <a:cs typeface="Arial" panose="020B0604020202020204" pitchFamily="34" charset="0"/>
              </a:rPr>
              <a:t>into </a:t>
            </a:r>
            <a:r>
              <a:rPr sz="2000" dirty="0">
                <a:solidFill>
                  <a:srgbClr val="000000"/>
                </a:solidFill>
                <a:latin typeface="Arial" panose="020B0604020202020204" pitchFamily="34" charset="0"/>
                <a:cs typeface="Arial" panose="020B0604020202020204" pitchFamily="34" charset="0"/>
              </a:rPr>
              <a:t>the </a:t>
            </a:r>
            <a:r>
              <a:rPr sz="2000" spc="-5" dirty="0">
                <a:solidFill>
                  <a:srgbClr val="000000"/>
                </a:solidFill>
                <a:latin typeface="Arial" panose="020B0604020202020204" pitchFamily="34" charset="0"/>
                <a:cs typeface="Arial" panose="020B0604020202020204" pitchFamily="34" charset="0"/>
              </a:rPr>
              <a:t>office, where </a:t>
            </a:r>
            <a:r>
              <a:rPr sz="2000" dirty="0">
                <a:solidFill>
                  <a:srgbClr val="000000"/>
                </a:solidFill>
                <a:latin typeface="Arial" panose="020B0604020202020204" pitchFamily="34" charset="0"/>
                <a:cs typeface="Arial" panose="020B0604020202020204" pitchFamily="34" charset="0"/>
              </a:rPr>
              <a:t>the </a:t>
            </a:r>
            <a:r>
              <a:rPr sz="2000" spc="-10" dirty="0">
                <a:solidFill>
                  <a:srgbClr val="000000"/>
                </a:solidFill>
                <a:latin typeface="Arial" panose="020B0604020202020204" pitchFamily="34" charset="0"/>
                <a:cs typeface="Arial" panose="020B0604020202020204" pitchFamily="34" charset="0"/>
              </a:rPr>
              <a:t>parent/guardian </a:t>
            </a:r>
            <a:r>
              <a:rPr sz="2000" dirty="0">
                <a:solidFill>
                  <a:srgbClr val="000000"/>
                </a:solidFill>
                <a:latin typeface="Arial" panose="020B0604020202020204" pitchFamily="34" charset="0"/>
                <a:cs typeface="Arial" panose="020B0604020202020204" pitchFamily="34" charset="0"/>
              </a:rPr>
              <a:t>will </a:t>
            </a:r>
            <a:r>
              <a:rPr sz="2000" spc="-5" dirty="0">
                <a:solidFill>
                  <a:srgbClr val="000000"/>
                </a:solidFill>
                <a:latin typeface="Arial" panose="020B0604020202020204" pitchFamily="34" charset="0"/>
                <a:cs typeface="Arial" panose="020B0604020202020204" pitchFamily="34" charset="0"/>
              </a:rPr>
              <a:t>be </a:t>
            </a:r>
            <a:r>
              <a:rPr sz="2000" spc="-10" dirty="0">
                <a:solidFill>
                  <a:srgbClr val="000000"/>
                </a:solidFill>
                <a:latin typeface="Arial" panose="020B0604020202020204" pitchFamily="34" charset="0"/>
                <a:cs typeface="Arial" panose="020B0604020202020204" pitchFamily="34" charset="0"/>
              </a:rPr>
              <a:t>required to complete </a:t>
            </a:r>
            <a:r>
              <a:rPr sz="2000" dirty="0">
                <a:solidFill>
                  <a:srgbClr val="000000"/>
                </a:solidFill>
                <a:latin typeface="Arial" panose="020B0604020202020204" pitchFamily="34" charset="0"/>
                <a:cs typeface="Arial" panose="020B0604020202020204" pitchFamily="34" charset="0"/>
              </a:rPr>
              <a:t>a </a:t>
            </a:r>
            <a:r>
              <a:rPr sz="2000" spc="-10" dirty="0">
                <a:solidFill>
                  <a:srgbClr val="000000"/>
                </a:solidFill>
                <a:latin typeface="Arial" panose="020B0604020202020204" pitchFamily="34" charset="0"/>
                <a:cs typeface="Arial" panose="020B0604020202020204" pitchFamily="34" charset="0"/>
              </a:rPr>
              <a:t>form </a:t>
            </a:r>
            <a:r>
              <a:rPr sz="2000" spc="-15" dirty="0">
                <a:solidFill>
                  <a:srgbClr val="000000"/>
                </a:solidFill>
                <a:latin typeface="Arial" panose="020B0604020202020204" pitchFamily="34" charset="0"/>
                <a:cs typeface="Arial" panose="020B0604020202020204" pitchFamily="34" charset="0"/>
              </a:rPr>
              <a:t>regarding  </a:t>
            </a:r>
            <a:r>
              <a:rPr sz="2000" spc="-5" dirty="0">
                <a:solidFill>
                  <a:srgbClr val="000000"/>
                </a:solidFill>
                <a:latin typeface="Arial" panose="020B0604020202020204" pitchFamily="34" charset="0"/>
                <a:cs typeface="Arial" panose="020B0604020202020204" pitchFamily="34" charset="0"/>
              </a:rPr>
              <a:t>permission, dosage </a:t>
            </a:r>
            <a:r>
              <a:rPr sz="2000" dirty="0">
                <a:solidFill>
                  <a:srgbClr val="000000"/>
                </a:solidFill>
                <a:latin typeface="Arial" panose="020B0604020202020204" pitchFamily="34" charset="0"/>
                <a:cs typeface="Arial" panose="020B0604020202020204" pitchFamily="34" charset="0"/>
              </a:rPr>
              <a:t>and timings. </a:t>
            </a:r>
            <a:r>
              <a:rPr sz="2000" spc="-15" dirty="0">
                <a:solidFill>
                  <a:srgbClr val="000000"/>
                </a:solidFill>
                <a:latin typeface="Arial" panose="020B0604020202020204" pitchFamily="34" charset="0"/>
                <a:cs typeface="Arial" panose="020B0604020202020204" pitchFamily="34" charset="0"/>
              </a:rPr>
              <a:t>Verbal </a:t>
            </a:r>
            <a:r>
              <a:rPr sz="2000" spc="-5" dirty="0">
                <a:solidFill>
                  <a:srgbClr val="000000"/>
                </a:solidFill>
                <a:latin typeface="Arial" panose="020B0604020202020204" pitchFamily="34" charset="0"/>
                <a:cs typeface="Arial" panose="020B0604020202020204" pitchFamily="34" charset="0"/>
              </a:rPr>
              <a:t>instructions </a:t>
            </a:r>
            <a:r>
              <a:rPr sz="2000" dirty="0">
                <a:solidFill>
                  <a:srgbClr val="000000"/>
                </a:solidFill>
                <a:latin typeface="Arial" panose="020B0604020202020204" pitchFamily="34" charset="0"/>
                <a:cs typeface="Arial" panose="020B0604020202020204" pitchFamily="34" charset="0"/>
              </a:rPr>
              <a:t>will </a:t>
            </a:r>
            <a:r>
              <a:rPr sz="2000" spc="-5" dirty="0">
                <a:solidFill>
                  <a:srgbClr val="000000"/>
                </a:solidFill>
                <a:latin typeface="Arial" panose="020B0604020202020204" pitchFamily="34" charset="0"/>
                <a:cs typeface="Arial" panose="020B0604020202020204" pitchFamily="34" charset="0"/>
              </a:rPr>
              <a:t>not be accepted. </a:t>
            </a:r>
            <a:r>
              <a:rPr sz="2000" dirty="0">
                <a:solidFill>
                  <a:srgbClr val="000000"/>
                </a:solidFill>
                <a:latin typeface="Arial" panose="020B0604020202020204" pitchFamily="34" charset="0"/>
                <a:cs typeface="Arial" panose="020B0604020202020204" pitchFamily="34" charset="0"/>
              </a:rPr>
              <a:t>It </a:t>
            </a:r>
            <a:r>
              <a:rPr sz="2000" spc="-5" dirty="0">
                <a:solidFill>
                  <a:srgbClr val="000000"/>
                </a:solidFill>
                <a:latin typeface="Arial" panose="020B0604020202020204" pitchFamily="34" charset="0"/>
                <a:cs typeface="Arial" panose="020B0604020202020204" pitchFamily="34" charset="0"/>
              </a:rPr>
              <a:t>is </a:t>
            </a:r>
            <a:r>
              <a:rPr sz="2000" dirty="0">
                <a:solidFill>
                  <a:srgbClr val="000000"/>
                </a:solidFill>
                <a:latin typeface="Arial" panose="020B0604020202020204" pitchFamily="34" charset="0"/>
                <a:cs typeface="Arial" panose="020B0604020202020204" pitchFamily="34" charset="0"/>
              </a:rPr>
              <a:t>the </a:t>
            </a:r>
            <a:r>
              <a:rPr sz="2000" spc="-5" dirty="0">
                <a:solidFill>
                  <a:srgbClr val="000000"/>
                </a:solidFill>
                <a:latin typeface="Arial" panose="020B0604020202020204" pitchFamily="34" charset="0"/>
                <a:cs typeface="Arial" panose="020B0604020202020204" pitchFamily="34" charset="0"/>
              </a:rPr>
              <a:t>duty of </a:t>
            </a:r>
            <a:r>
              <a:rPr sz="2000" dirty="0">
                <a:solidFill>
                  <a:srgbClr val="000000"/>
                </a:solidFill>
                <a:latin typeface="Arial" panose="020B0604020202020204" pitchFamily="34" charset="0"/>
                <a:cs typeface="Arial" panose="020B0604020202020204" pitchFamily="34" charset="0"/>
              </a:rPr>
              <a:t>the  </a:t>
            </a:r>
            <a:r>
              <a:rPr sz="2000" spc="-10" dirty="0">
                <a:solidFill>
                  <a:srgbClr val="000000"/>
                </a:solidFill>
                <a:latin typeface="Arial" panose="020B0604020202020204" pitchFamily="34" charset="0"/>
                <a:cs typeface="Arial" panose="020B0604020202020204" pitchFamily="34" charset="0"/>
              </a:rPr>
              <a:t>parent/guardian </a:t>
            </a:r>
            <a:r>
              <a:rPr sz="2000" spc="-15" dirty="0">
                <a:solidFill>
                  <a:srgbClr val="000000"/>
                </a:solidFill>
                <a:latin typeface="Arial" panose="020B0604020202020204" pitchFamily="34" charset="0"/>
                <a:cs typeface="Arial" panose="020B0604020202020204" pitchFamily="34" charset="0"/>
              </a:rPr>
              <a:t>to </a:t>
            </a:r>
            <a:r>
              <a:rPr sz="2000" spc="-5" dirty="0">
                <a:solidFill>
                  <a:srgbClr val="000000"/>
                </a:solidFill>
                <a:latin typeface="Arial" panose="020B0604020202020204" pitchFamily="34" charset="0"/>
                <a:cs typeface="Arial" panose="020B0604020202020204" pitchFamily="34" charset="0"/>
              </a:rPr>
              <a:t>remember </a:t>
            </a:r>
            <a:r>
              <a:rPr sz="2000" spc="-15" dirty="0">
                <a:solidFill>
                  <a:srgbClr val="000000"/>
                </a:solidFill>
                <a:latin typeface="Arial" panose="020B0604020202020204" pitchFamily="34" charset="0"/>
                <a:cs typeface="Arial" panose="020B0604020202020204" pitchFamily="34" charset="0"/>
              </a:rPr>
              <a:t>to </a:t>
            </a:r>
            <a:r>
              <a:rPr sz="2000" spc="-5" dirty="0">
                <a:solidFill>
                  <a:srgbClr val="000000"/>
                </a:solidFill>
                <a:latin typeface="Arial" panose="020B0604020202020204" pitchFamily="34" charset="0"/>
                <a:cs typeface="Arial" panose="020B0604020202020204" pitchFamily="34" charset="0"/>
              </a:rPr>
              <a:t>hand in </a:t>
            </a:r>
            <a:r>
              <a:rPr sz="2000" dirty="0">
                <a:solidFill>
                  <a:srgbClr val="000000"/>
                </a:solidFill>
                <a:latin typeface="Arial" panose="020B0604020202020204" pitchFamily="34" charset="0"/>
                <a:cs typeface="Arial" panose="020B0604020202020204" pitchFamily="34" charset="0"/>
              </a:rPr>
              <a:t>the </a:t>
            </a:r>
            <a:r>
              <a:rPr sz="2000" spc="-5" dirty="0">
                <a:solidFill>
                  <a:srgbClr val="000000"/>
                </a:solidFill>
                <a:latin typeface="Arial" panose="020B0604020202020204" pitchFamily="34" charset="0"/>
                <a:cs typeface="Arial" panose="020B0604020202020204" pitchFamily="34" charset="0"/>
              </a:rPr>
              <a:t>medication </a:t>
            </a:r>
            <a:r>
              <a:rPr sz="2000" spc="-10" dirty="0">
                <a:solidFill>
                  <a:srgbClr val="000000"/>
                </a:solidFill>
                <a:latin typeface="Arial" panose="020B0604020202020204" pitchFamily="34" charset="0"/>
                <a:cs typeface="Arial" panose="020B0604020202020204" pitchFamily="34" charset="0"/>
              </a:rPr>
              <a:t>at </a:t>
            </a:r>
            <a:r>
              <a:rPr sz="2000" dirty="0">
                <a:solidFill>
                  <a:srgbClr val="000000"/>
                </a:solidFill>
                <a:latin typeface="Arial" panose="020B0604020202020204" pitchFamily="34" charset="0"/>
                <a:cs typeface="Arial" panose="020B0604020202020204" pitchFamily="34" charset="0"/>
              </a:rPr>
              <a:t>the </a:t>
            </a:r>
            <a:r>
              <a:rPr sz="2000" spc="-10" dirty="0">
                <a:solidFill>
                  <a:srgbClr val="000000"/>
                </a:solidFill>
                <a:latin typeface="Arial" panose="020B0604020202020204" pitchFamily="34" charset="0"/>
                <a:cs typeface="Arial" panose="020B0604020202020204" pitchFamily="34" charset="0"/>
              </a:rPr>
              <a:t>office </a:t>
            </a:r>
            <a:r>
              <a:rPr sz="2000" spc="-15" dirty="0">
                <a:solidFill>
                  <a:srgbClr val="000000"/>
                </a:solidFill>
                <a:latin typeface="Arial" panose="020B0604020202020204" pitchFamily="34" charset="0"/>
                <a:cs typeface="Arial" panose="020B0604020202020204" pitchFamily="34" charset="0"/>
              </a:rPr>
              <a:t>at </a:t>
            </a:r>
            <a:r>
              <a:rPr sz="2000" dirty="0">
                <a:solidFill>
                  <a:srgbClr val="000000"/>
                </a:solidFill>
                <a:latin typeface="Arial" panose="020B0604020202020204" pitchFamily="34" charset="0"/>
                <a:cs typeface="Arial" panose="020B0604020202020204" pitchFamily="34" charset="0"/>
              </a:rPr>
              <a:t>the </a:t>
            </a:r>
            <a:r>
              <a:rPr sz="2000" spc="-5" dirty="0">
                <a:solidFill>
                  <a:srgbClr val="000000"/>
                </a:solidFill>
                <a:latin typeface="Arial" panose="020B0604020202020204" pitchFamily="34" charset="0"/>
                <a:cs typeface="Arial" panose="020B0604020202020204" pitchFamily="34" charset="0"/>
              </a:rPr>
              <a:t>beginning of </a:t>
            </a:r>
            <a:r>
              <a:rPr sz="2000" dirty="0">
                <a:solidFill>
                  <a:srgbClr val="000000"/>
                </a:solidFill>
                <a:latin typeface="Arial" panose="020B0604020202020204" pitchFamily="34" charset="0"/>
                <a:cs typeface="Arial" panose="020B0604020202020204" pitchFamily="34" charset="0"/>
              </a:rPr>
              <a:t>the </a:t>
            </a:r>
            <a:r>
              <a:rPr sz="2000" spc="-15" dirty="0">
                <a:solidFill>
                  <a:srgbClr val="000000"/>
                </a:solidFill>
                <a:latin typeface="Arial" panose="020B0604020202020204" pitchFamily="34" charset="0"/>
                <a:cs typeface="Arial" panose="020B0604020202020204" pitchFamily="34" charset="0"/>
              </a:rPr>
              <a:t>day  </a:t>
            </a:r>
            <a:r>
              <a:rPr sz="2000" dirty="0">
                <a:solidFill>
                  <a:srgbClr val="000000"/>
                </a:solidFill>
                <a:latin typeface="Arial" panose="020B0604020202020204" pitchFamily="34" charset="0"/>
                <a:cs typeface="Arial" panose="020B0604020202020204" pitchFamily="34" charset="0"/>
              </a:rPr>
              <a:t>and </a:t>
            </a:r>
            <a:r>
              <a:rPr sz="2000" spc="-15" dirty="0">
                <a:solidFill>
                  <a:srgbClr val="000000"/>
                </a:solidFill>
                <a:latin typeface="Arial" panose="020B0604020202020204" pitchFamily="34" charset="0"/>
                <a:cs typeface="Arial" panose="020B0604020202020204" pitchFamily="34" charset="0"/>
              </a:rPr>
              <a:t>to </a:t>
            </a:r>
            <a:r>
              <a:rPr sz="2000" spc="-25" dirty="0">
                <a:solidFill>
                  <a:srgbClr val="000000"/>
                </a:solidFill>
                <a:latin typeface="Arial" panose="020B0604020202020204" pitchFamily="34" charset="0"/>
                <a:cs typeface="Arial" panose="020B0604020202020204" pitchFamily="34" charset="0"/>
              </a:rPr>
              <a:t>take </a:t>
            </a:r>
            <a:r>
              <a:rPr sz="2000" spc="-5" dirty="0">
                <a:solidFill>
                  <a:srgbClr val="000000"/>
                </a:solidFill>
                <a:latin typeface="Arial" panose="020B0604020202020204" pitchFamily="34" charset="0"/>
                <a:cs typeface="Arial" panose="020B0604020202020204" pitchFamily="34" charset="0"/>
              </a:rPr>
              <a:t>it </a:t>
            </a:r>
            <a:r>
              <a:rPr sz="2000" spc="-15" dirty="0">
                <a:solidFill>
                  <a:srgbClr val="000000"/>
                </a:solidFill>
                <a:latin typeface="Arial" panose="020B0604020202020204" pitchFamily="34" charset="0"/>
                <a:cs typeface="Arial" panose="020B0604020202020204" pitchFamily="34" charset="0"/>
              </a:rPr>
              <a:t>at </a:t>
            </a:r>
            <a:r>
              <a:rPr sz="2000" dirty="0">
                <a:solidFill>
                  <a:srgbClr val="000000"/>
                </a:solidFill>
                <a:latin typeface="Arial" panose="020B0604020202020204" pitchFamily="34" charset="0"/>
                <a:cs typeface="Arial" panose="020B0604020202020204" pitchFamily="34" charset="0"/>
              </a:rPr>
              <a:t>the end </a:t>
            </a:r>
            <a:r>
              <a:rPr sz="2000" spc="-5" dirty="0">
                <a:solidFill>
                  <a:srgbClr val="000000"/>
                </a:solidFill>
                <a:latin typeface="Arial" panose="020B0604020202020204" pitchFamily="34" charset="0"/>
                <a:cs typeface="Arial" panose="020B0604020202020204" pitchFamily="34" charset="0"/>
              </a:rPr>
              <a:t>of </a:t>
            </a:r>
            <a:r>
              <a:rPr sz="2000" dirty="0">
                <a:solidFill>
                  <a:srgbClr val="000000"/>
                </a:solidFill>
                <a:latin typeface="Arial" panose="020B0604020202020204" pitchFamily="34" charset="0"/>
                <a:cs typeface="Arial" panose="020B0604020202020204" pitchFamily="34" charset="0"/>
              </a:rPr>
              <a:t>the</a:t>
            </a:r>
            <a:r>
              <a:rPr sz="2000" spc="55" dirty="0">
                <a:solidFill>
                  <a:srgbClr val="000000"/>
                </a:solidFill>
                <a:latin typeface="Arial" panose="020B0604020202020204" pitchFamily="34" charset="0"/>
                <a:cs typeface="Arial" panose="020B0604020202020204" pitchFamily="34" charset="0"/>
              </a:rPr>
              <a:t> </a:t>
            </a:r>
            <a:r>
              <a:rPr sz="2000" spc="-45" dirty="0">
                <a:solidFill>
                  <a:srgbClr val="000000"/>
                </a:solidFill>
                <a:latin typeface="Arial" panose="020B0604020202020204" pitchFamily="34" charset="0"/>
                <a:cs typeface="Arial" panose="020B0604020202020204" pitchFamily="34" charset="0"/>
              </a:rPr>
              <a:t>day.</a:t>
            </a:r>
            <a:endParaRPr sz="2000" dirty="0">
              <a:latin typeface="Arial" panose="020B0604020202020204" pitchFamily="34" charset="0"/>
              <a:cs typeface="Arial" panose="020B0604020202020204" pitchFamily="34" charset="0"/>
            </a:endParaRPr>
          </a:p>
        </p:txBody>
      </p:sp>
      <p:sp>
        <p:nvSpPr>
          <p:cNvPr id="3" name="object 3"/>
          <p:cNvSpPr/>
          <p:nvPr/>
        </p:nvSpPr>
        <p:spPr>
          <a:xfrm>
            <a:off x="6333120" y="3714161"/>
            <a:ext cx="2688333" cy="207804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486531" y="3717900"/>
            <a:ext cx="2688335" cy="207430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09972" y="3714161"/>
            <a:ext cx="2688333" cy="207804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4925" y="169314"/>
            <a:ext cx="3432482" cy="565539"/>
          </a:xfrm>
          <a:prstGeom prst="rect">
            <a:avLst/>
          </a:prstGeom>
        </p:spPr>
        <p:txBody>
          <a:bodyPr vert="horz" wrap="square" lIns="0" tIns="11430" rIns="0" bIns="0" rtlCol="0">
            <a:spAutoFit/>
          </a:bodyPr>
          <a:lstStyle/>
          <a:p>
            <a:pPr marL="12700">
              <a:lnSpc>
                <a:spcPct val="100000"/>
              </a:lnSpc>
              <a:spcBef>
                <a:spcPts val="90"/>
              </a:spcBef>
            </a:pPr>
            <a:r>
              <a:rPr lang="en-GB" spc="-40" dirty="0"/>
              <a:t>School </a:t>
            </a:r>
            <a:r>
              <a:rPr spc="-40" dirty="0"/>
              <a:t>Tim</a:t>
            </a:r>
            <a:r>
              <a:rPr spc="-20" dirty="0"/>
              <a:t>e</a:t>
            </a:r>
            <a:r>
              <a:rPr spc="-25" dirty="0"/>
              <a:t>s</a:t>
            </a:r>
          </a:p>
        </p:txBody>
      </p:sp>
      <p:graphicFrame>
        <p:nvGraphicFramePr>
          <p:cNvPr id="5" name="object 5"/>
          <p:cNvGraphicFramePr>
            <a:graphicFrameLocks noGrp="1"/>
          </p:cNvGraphicFramePr>
          <p:nvPr>
            <p:extLst>
              <p:ext uri="{D42A27DB-BD31-4B8C-83A1-F6EECF244321}">
                <p14:modId xmlns:p14="http://schemas.microsoft.com/office/powerpoint/2010/main" val="1439906549"/>
              </p:ext>
            </p:extLst>
          </p:nvPr>
        </p:nvGraphicFramePr>
        <p:xfrm>
          <a:off x="688313" y="2503172"/>
          <a:ext cx="8122920" cy="1851655"/>
        </p:xfrm>
        <a:graphic>
          <a:graphicData uri="http://schemas.openxmlformats.org/drawingml/2006/table">
            <a:tbl>
              <a:tblPr firstRow="1" bandRow="1">
                <a:tableStyleId>{2D5ABB26-0587-4C30-8999-92F81FD0307C}</a:tableStyleId>
              </a:tblPr>
              <a:tblGrid>
                <a:gridCol w="4061460">
                  <a:extLst>
                    <a:ext uri="{9D8B030D-6E8A-4147-A177-3AD203B41FA5}">
                      <a16:colId xmlns:a16="http://schemas.microsoft.com/office/drawing/2014/main" val="20000"/>
                    </a:ext>
                  </a:extLst>
                </a:gridCol>
                <a:gridCol w="4061460">
                  <a:extLst>
                    <a:ext uri="{9D8B030D-6E8A-4147-A177-3AD203B41FA5}">
                      <a16:colId xmlns:a16="http://schemas.microsoft.com/office/drawing/2014/main" val="20001"/>
                    </a:ext>
                  </a:extLst>
                </a:gridCol>
              </a:tblGrid>
              <a:tr h="370331">
                <a:tc>
                  <a:txBody>
                    <a:bodyPr/>
                    <a:lstStyle/>
                    <a:p>
                      <a:pPr marL="89535">
                        <a:lnSpc>
                          <a:spcPct val="100000"/>
                        </a:lnSpc>
                        <a:spcBef>
                          <a:spcPts val="240"/>
                        </a:spcBef>
                      </a:pPr>
                      <a:r>
                        <a:rPr lang="en-GB" sz="1800" b="1" spc="-10" dirty="0">
                          <a:solidFill>
                            <a:srgbClr val="FFFFFF"/>
                          </a:solidFill>
                          <a:latin typeface="Calibri"/>
                          <a:cs typeface="Calibri"/>
                        </a:rPr>
                        <a:t>EARLY YEARS</a:t>
                      </a:r>
                      <a:r>
                        <a:rPr sz="1800" b="1" spc="5" dirty="0">
                          <a:solidFill>
                            <a:srgbClr val="FFFFFF"/>
                          </a:solidFill>
                          <a:latin typeface="Calibri"/>
                          <a:cs typeface="Calibri"/>
                        </a:rPr>
                        <a:t> </a:t>
                      </a:r>
                      <a:r>
                        <a:rPr sz="1800" b="1" spc="-5" dirty="0">
                          <a:solidFill>
                            <a:srgbClr val="FFFFFF"/>
                          </a:solidFill>
                          <a:latin typeface="Calibri"/>
                          <a:cs typeface="Calibri"/>
                        </a:rPr>
                        <a:t>TIMINGS</a:t>
                      </a:r>
                      <a:endParaRPr sz="1800" dirty="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rgbClr val="4A66AC"/>
                    </a:solidFill>
                  </a:tcPr>
                </a:tc>
                <a:tc>
                  <a:txBody>
                    <a:bodyPr/>
                    <a:lstStyle/>
                    <a:p>
                      <a:pPr>
                        <a:lnSpc>
                          <a:spcPct val="100000"/>
                        </a:lnSpc>
                      </a:pPr>
                      <a:endParaRPr lang="en-GB" sz="2000" dirty="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38100">
                      <a:solidFill>
                        <a:srgbClr val="FFFFFF"/>
                      </a:solidFill>
                      <a:prstDash val="solid"/>
                    </a:lnB>
                    <a:solidFill>
                      <a:srgbClr val="4A66AC"/>
                    </a:solidFill>
                  </a:tcPr>
                </a:tc>
                <a:extLst>
                  <a:ext uri="{0D108BD9-81ED-4DB2-BD59-A6C34878D82A}">
                    <a16:rowId xmlns:a16="http://schemas.microsoft.com/office/drawing/2014/main" val="10000"/>
                  </a:ext>
                </a:extLst>
              </a:tr>
              <a:tr h="370331">
                <a:tc>
                  <a:txBody>
                    <a:bodyPr/>
                    <a:lstStyle/>
                    <a:p>
                      <a:pPr marL="89535">
                        <a:lnSpc>
                          <a:spcPct val="100000"/>
                        </a:lnSpc>
                        <a:spcBef>
                          <a:spcPts val="240"/>
                        </a:spcBef>
                      </a:pPr>
                      <a:r>
                        <a:rPr lang="en-GB" sz="1800" spc="-5" dirty="0">
                          <a:latin typeface="Calibri"/>
                          <a:cs typeface="Calibri"/>
                        </a:rPr>
                        <a:t>Reception</a:t>
                      </a:r>
                      <a:endParaRPr lang="en-GB" sz="1800" dirty="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89535">
                        <a:lnSpc>
                          <a:spcPct val="100000"/>
                        </a:lnSpc>
                        <a:spcBef>
                          <a:spcPts val="240"/>
                        </a:spcBef>
                      </a:pPr>
                      <a:r>
                        <a:rPr sz="1800" spc="-5" dirty="0">
                          <a:latin typeface="Calibri"/>
                          <a:cs typeface="Calibri"/>
                        </a:rPr>
                        <a:t>8.</a:t>
                      </a:r>
                      <a:r>
                        <a:rPr lang="en-GB" sz="1800" spc="-5" dirty="0">
                          <a:latin typeface="Calibri"/>
                          <a:cs typeface="Calibri"/>
                        </a:rPr>
                        <a:t>5</a:t>
                      </a:r>
                      <a:r>
                        <a:rPr sz="1800" spc="-5" dirty="0">
                          <a:latin typeface="Calibri"/>
                          <a:cs typeface="Calibri"/>
                        </a:rPr>
                        <a:t>0am-</a:t>
                      </a:r>
                      <a:r>
                        <a:rPr lang="en-GB" sz="1800" spc="-5" dirty="0">
                          <a:latin typeface="Calibri"/>
                          <a:cs typeface="Calibri"/>
                        </a:rPr>
                        <a:t>2</a:t>
                      </a:r>
                      <a:r>
                        <a:rPr sz="1800" spc="-5" dirty="0">
                          <a:latin typeface="Calibri"/>
                          <a:cs typeface="Calibri"/>
                        </a:rPr>
                        <a:t>.</a:t>
                      </a:r>
                      <a:r>
                        <a:rPr lang="en-GB" sz="1800" spc="-5" dirty="0">
                          <a:latin typeface="Calibri"/>
                          <a:cs typeface="Calibri"/>
                        </a:rPr>
                        <a:t>50p</a:t>
                      </a:r>
                      <a:r>
                        <a:rPr sz="1800" spc="-5" dirty="0">
                          <a:latin typeface="Calibri"/>
                          <a:cs typeface="Calibri"/>
                        </a:rPr>
                        <a:t>m</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370331">
                <a:tc>
                  <a:txBody>
                    <a:bodyPr/>
                    <a:lstStyle/>
                    <a:p>
                      <a:pPr marL="89535">
                        <a:lnSpc>
                          <a:spcPct val="100000"/>
                        </a:lnSpc>
                        <a:spcBef>
                          <a:spcPts val="240"/>
                        </a:spcBef>
                      </a:pPr>
                      <a:r>
                        <a:rPr lang="en-GB" sz="1800" spc="-5" dirty="0">
                          <a:latin typeface="Calibri"/>
                          <a:cs typeface="Calibri"/>
                        </a:rPr>
                        <a:t>Nursery </a:t>
                      </a:r>
                      <a:r>
                        <a:rPr sz="1800" spc="-5" dirty="0">
                          <a:latin typeface="Calibri"/>
                          <a:cs typeface="Calibri"/>
                        </a:rPr>
                        <a:t>Class</a:t>
                      </a:r>
                      <a:r>
                        <a:rPr sz="1800" spc="-10" dirty="0">
                          <a:latin typeface="Calibri"/>
                          <a:cs typeface="Calibri"/>
                        </a:rPr>
                        <a:t> </a:t>
                      </a:r>
                      <a:r>
                        <a:rPr sz="1800" dirty="0">
                          <a:latin typeface="Calibri"/>
                          <a:cs typeface="Calibri"/>
                        </a:rPr>
                        <a:t>2</a:t>
                      </a:r>
                      <a:r>
                        <a:rPr lang="en-GB" sz="1800" dirty="0">
                          <a:latin typeface="Calibri"/>
                          <a:cs typeface="Calibri"/>
                        </a:rPr>
                        <a:t> Morning</a:t>
                      </a: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AF1"/>
                    </a:solidFill>
                  </a:tcPr>
                </a:tc>
                <a:tc>
                  <a:txBody>
                    <a:bodyPr/>
                    <a:lstStyle/>
                    <a:p>
                      <a:pPr marL="89535">
                        <a:lnSpc>
                          <a:spcPct val="100000"/>
                        </a:lnSpc>
                        <a:spcBef>
                          <a:spcPts val="240"/>
                        </a:spcBef>
                      </a:pPr>
                      <a:r>
                        <a:rPr sz="1800" spc="-5" dirty="0">
                          <a:latin typeface="Calibri"/>
                          <a:cs typeface="Calibri"/>
                        </a:rPr>
                        <a:t>8.3</a:t>
                      </a:r>
                      <a:r>
                        <a:rPr lang="en-GB" sz="1800" spc="-5" dirty="0">
                          <a:latin typeface="Calibri"/>
                          <a:cs typeface="Calibri"/>
                        </a:rPr>
                        <a:t>0</a:t>
                      </a:r>
                      <a:r>
                        <a:rPr sz="1800" spc="-5" dirty="0">
                          <a:latin typeface="Calibri"/>
                          <a:cs typeface="Calibri"/>
                        </a:rPr>
                        <a:t>am-11.</a:t>
                      </a:r>
                      <a:r>
                        <a:rPr lang="en-GB" sz="1800" spc="-5" dirty="0">
                          <a:latin typeface="Calibri"/>
                          <a:cs typeface="Calibri"/>
                        </a:rPr>
                        <a:t>3</a:t>
                      </a:r>
                      <a:r>
                        <a:rPr sz="1800" spc="-5" dirty="0">
                          <a:latin typeface="Calibri"/>
                          <a:cs typeface="Calibri"/>
                        </a:rPr>
                        <a:t>0am</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AF1"/>
                    </a:solidFill>
                  </a:tcPr>
                </a:tc>
                <a:extLst>
                  <a:ext uri="{0D108BD9-81ED-4DB2-BD59-A6C34878D82A}">
                    <a16:rowId xmlns:a16="http://schemas.microsoft.com/office/drawing/2014/main" val="10002"/>
                  </a:ext>
                </a:extLst>
              </a:tr>
              <a:tr h="370331">
                <a:tc>
                  <a:txBody>
                    <a:bodyPr/>
                    <a:lstStyle/>
                    <a:p>
                      <a:pPr marL="89535">
                        <a:lnSpc>
                          <a:spcPct val="100000"/>
                        </a:lnSpc>
                        <a:spcBef>
                          <a:spcPts val="240"/>
                        </a:spcBef>
                      </a:pPr>
                      <a:r>
                        <a:rPr lang="en-GB" sz="1800" spc="-5" dirty="0">
                          <a:latin typeface="Calibri"/>
                          <a:cs typeface="Calibri"/>
                        </a:rPr>
                        <a:t>Nursery Class 2 Full Day</a:t>
                      </a:r>
                      <a:endParaRPr sz="1800" dirty="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89535">
                        <a:lnSpc>
                          <a:spcPct val="100000"/>
                        </a:lnSpc>
                        <a:spcBef>
                          <a:spcPts val="240"/>
                        </a:spcBef>
                      </a:pPr>
                      <a:r>
                        <a:rPr lang="en-GB" sz="1800" spc="-5" dirty="0">
                          <a:latin typeface="Calibri"/>
                          <a:cs typeface="Calibri"/>
                        </a:rPr>
                        <a:t>8.30am-2.30pm</a:t>
                      </a:r>
                      <a:endParaRPr lang="en-GB" sz="1800" dirty="0">
                        <a:latin typeface="Calibri"/>
                        <a:cs typeface="Calibri"/>
                      </a:endParaRPr>
                    </a:p>
                  </a:txBody>
                  <a:tcPr marL="0" marR="0" marT="3048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07039695"/>
                  </a:ext>
                </a:extLst>
              </a:tr>
              <a:tr h="370331">
                <a:tc>
                  <a:txBody>
                    <a:bodyPr/>
                    <a:lstStyle/>
                    <a:p>
                      <a:pPr marL="89535">
                        <a:lnSpc>
                          <a:spcPct val="100000"/>
                        </a:lnSpc>
                        <a:spcBef>
                          <a:spcPts val="240"/>
                        </a:spcBef>
                      </a:pPr>
                      <a:r>
                        <a:rPr lang="en-GB" sz="1800" spc="-5" dirty="0">
                          <a:latin typeface="Calibri"/>
                          <a:cs typeface="Calibri"/>
                        </a:rPr>
                        <a:t>Nursery </a:t>
                      </a:r>
                      <a:r>
                        <a:rPr sz="1800" spc="-5" dirty="0">
                          <a:latin typeface="Calibri"/>
                          <a:cs typeface="Calibri"/>
                        </a:rPr>
                        <a:t>Class</a:t>
                      </a:r>
                      <a:r>
                        <a:rPr sz="1800" spc="-10" dirty="0">
                          <a:latin typeface="Calibri"/>
                          <a:cs typeface="Calibri"/>
                        </a:rPr>
                        <a:t> </a:t>
                      </a:r>
                      <a:r>
                        <a:rPr sz="1800" dirty="0">
                          <a:latin typeface="Calibri"/>
                          <a:cs typeface="Calibri"/>
                        </a:rPr>
                        <a:t>1</a:t>
                      </a:r>
                      <a:r>
                        <a:rPr lang="en-GB" sz="1800" dirty="0">
                          <a:latin typeface="Calibri"/>
                          <a:cs typeface="Calibri"/>
                        </a:rPr>
                        <a:t> Afternoon</a:t>
                      </a:r>
                      <a:endParaRPr sz="1800" dirty="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tc>
                  <a:txBody>
                    <a:bodyPr/>
                    <a:lstStyle/>
                    <a:p>
                      <a:pPr marL="89535">
                        <a:lnSpc>
                          <a:spcPct val="100000"/>
                        </a:lnSpc>
                        <a:spcBef>
                          <a:spcPts val="240"/>
                        </a:spcBef>
                      </a:pPr>
                      <a:r>
                        <a:rPr sz="1800" dirty="0">
                          <a:latin typeface="Calibri"/>
                          <a:cs typeface="Calibri"/>
                        </a:rPr>
                        <a:t>12.</a:t>
                      </a:r>
                      <a:r>
                        <a:rPr lang="en-GB" sz="1800" dirty="0">
                          <a:latin typeface="Calibri"/>
                          <a:cs typeface="Calibri"/>
                        </a:rPr>
                        <a:t>15</a:t>
                      </a:r>
                      <a:r>
                        <a:rPr sz="1800" dirty="0">
                          <a:latin typeface="Calibri"/>
                          <a:cs typeface="Calibri"/>
                        </a:rPr>
                        <a:t>pm-3.</a:t>
                      </a:r>
                      <a:r>
                        <a:rPr lang="en-GB" sz="1800" dirty="0">
                          <a:latin typeface="Calibri"/>
                          <a:cs typeface="Calibri"/>
                        </a:rPr>
                        <a:t>15</a:t>
                      </a:r>
                      <a:r>
                        <a:rPr sz="1800" dirty="0">
                          <a:latin typeface="Calibri"/>
                          <a:cs typeface="Calibri"/>
                        </a:rPr>
                        <a:t>pm</a:t>
                      </a:r>
                    </a:p>
                  </a:txBody>
                  <a:tcPr marL="0" marR="0" marT="3048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AF1"/>
                    </a:solidFill>
                  </a:tcPr>
                </a:tc>
                <a:extLst>
                  <a:ext uri="{0D108BD9-81ED-4DB2-BD59-A6C34878D82A}">
                    <a16:rowId xmlns:a16="http://schemas.microsoft.com/office/drawing/2014/main" val="2847052270"/>
                  </a:ext>
                </a:extLst>
              </a:tr>
            </a:tbl>
          </a:graphicData>
        </a:graphic>
      </p:graphicFrame>
      <p:graphicFrame>
        <p:nvGraphicFramePr>
          <p:cNvPr id="6" name="object 5">
            <a:extLst>
              <a:ext uri="{FF2B5EF4-FFF2-40B4-BE49-F238E27FC236}">
                <a16:creationId xmlns:a16="http://schemas.microsoft.com/office/drawing/2014/main" id="{D35FE7BD-B990-452A-9F4C-ECF60B33AB0A}"/>
              </a:ext>
            </a:extLst>
          </p:cNvPr>
          <p:cNvGraphicFramePr>
            <a:graphicFrameLocks noGrp="1"/>
          </p:cNvGraphicFramePr>
          <p:nvPr>
            <p:extLst>
              <p:ext uri="{D42A27DB-BD31-4B8C-83A1-F6EECF244321}">
                <p14:modId xmlns:p14="http://schemas.microsoft.com/office/powerpoint/2010/main" val="4109994889"/>
              </p:ext>
            </p:extLst>
          </p:nvPr>
        </p:nvGraphicFramePr>
        <p:xfrm>
          <a:off x="688313" y="926769"/>
          <a:ext cx="8122920" cy="1110993"/>
        </p:xfrm>
        <a:graphic>
          <a:graphicData uri="http://schemas.openxmlformats.org/drawingml/2006/table">
            <a:tbl>
              <a:tblPr firstRow="1" bandRow="1">
                <a:tableStyleId>{2D5ABB26-0587-4C30-8999-92F81FD0307C}</a:tableStyleId>
              </a:tblPr>
              <a:tblGrid>
                <a:gridCol w="4061460">
                  <a:extLst>
                    <a:ext uri="{9D8B030D-6E8A-4147-A177-3AD203B41FA5}">
                      <a16:colId xmlns:a16="http://schemas.microsoft.com/office/drawing/2014/main" val="20000"/>
                    </a:ext>
                  </a:extLst>
                </a:gridCol>
                <a:gridCol w="4061460">
                  <a:extLst>
                    <a:ext uri="{9D8B030D-6E8A-4147-A177-3AD203B41FA5}">
                      <a16:colId xmlns:a16="http://schemas.microsoft.com/office/drawing/2014/main" val="20001"/>
                    </a:ext>
                  </a:extLst>
                </a:gridCol>
              </a:tblGrid>
              <a:tr h="370331">
                <a:tc>
                  <a:txBody>
                    <a:bodyPr/>
                    <a:lstStyle/>
                    <a:p>
                      <a:pPr marL="89535">
                        <a:lnSpc>
                          <a:spcPct val="100000"/>
                        </a:lnSpc>
                        <a:spcBef>
                          <a:spcPts val="240"/>
                        </a:spcBef>
                      </a:pPr>
                      <a:r>
                        <a:rPr lang="en-GB" sz="1800" b="1" spc="-10" dirty="0">
                          <a:solidFill>
                            <a:srgbClr val="FFFFFF"/>
                          </a:solidFill>
                          <a:latin typeface="Calibri"/>
                          <a:cs typeface="Calibri"/>
                        </a:rPr>
                        <a:t>PRIMARY</a:t>
                      </a:r>
                      <a:r>
                        <a:rPr sz="1800" b="1" spc="5" dirty="0">
                          <a:solidFill>
                            <a:srgbClr val="FFFFFF"/>
                          </a:solidFill>
                          <a:latin typeface="Calibri"/>
                          <a:cs typeface="Calibri"/>
                        </a:rPr>
                        <a:t> </a:t>
                      </a:r>
                      <a:r>
                        <a:rPr sz="1800" b="1" spc="-5" dirty="0">
                          <a:solidFill>
                            <a:srgbClr val="FFFFFF"/>
                          </a:solidFill>
                          <a:latin typeface="Calibri"/>
                          <a:cs typeface="Calibri"/>
                        </a:rPr>
                        <a:t>TIMINGS</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A66AC"/>
                    </a:solidFill>
                  </a:tcPr>
                </a:tc>
                <a:tc>
                  <a:txBody>
                    <a:bodyPr/>
                    <a:lstStyle/>
                    <a:p>
                      <a:pPr>
                        <a:lnSpc>
                          <a:spcPct val="100000"/>
                        </a:lnSpc>
                      </a:pP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A66AC"/>
                    </a:solidFill>
                  </a:tcPr>
                </a:tc>
                <a:extLst>
                  <a:ext uri="{0D108BD9-81ED-4DB2-BD59-A6C34878D82A}">
                    <a16:rowId xmlns:a16="http://schemas.microsoft.com/office/drawing/2014/main" val="10000"/>
                  </a:ext>
                </a:extLst>
              </a:tr>
              <a:tr h="370331">
                <a:tc>
                  <a:txBody>
                    <a:bodyPr/>
                    <a:lstStyle/>
                    <a:p>
                      <a:pPr marL="89535">
                        <a:lnSpc>
                          <a:spcPct val="100000"/>
                        </a:lnSpc>
                        <a:spcBef>
                          <a:spcPts val="240"/>
                        </a:spcBef>
                      </a:pPr>
                      <a:r>
                        <a:rPr lang="en-GB" sz="1800" spc="-5" dirty="0">
                          <a:latin typeface="Calibri"/>
                          <a:cs typeface="Calibri"/>
                        </a:rPr>
                        <a:t>Key Stage 1</a:t>
                      </a:r>
                      <a:endParaRPr lang="en-GB" sz="1800" dirty="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tx2">
                        <a:lumMod val="20000"/>
                        <a:lumOff val="80000"/>
                      </a:schemeClr>
                    </a:solidFill>
                  </a:tcPr>
                </a:tc>
                <a:tc>
                  <a:txBody>
                    <a:bodyPr/>
                    <a:lstStyle/>
                    <a:p>
                      <a:pPr marL="89535">
                        <a:lnSpc>
                          <a:spcPct val="100000"/>
                        </a:lnSpc>
                        <a:spcBef>
                          <a:spcPts val="240"/>
                        </a:spcBef>
                      </a:pPr>
                      <a:r>
                        <a:rPr sz="1800" spc="-5" dirty="0">
                          <a:latin typeface="Calibri"/>
                          <a:cs typeface="Calibri"/>
                        </a:rPr>
                        <a:t>8.</a:t>
                      </a:r>
                      <a:r>
                        <a:rPr lang="en-GB" sz="1800" spc="-5" dirty="0">
                          <a:latin typeface="Calibri"/>
                          <a:cs typeface="Calibri"/>
                        </a:rPr>
                        <a:t>3</a:t>
                      </a:r>
                      <a:r>
                        <a:rPr sz="1800" spc="-5" dirty="0">
                          <a:latin typeface="Calibri"/>
                          <a:cs typeface="Calibri"/>
                        </a:rPr>
                        <a:t>0am-</a:t>
                      </a:r>
                      <a:r>
                        <a:rPr lang="en-GB" sz="1800" spc="-5" dirty="0">
                          <a:latin typeface="Calibri"/>
                          <a:cs typeface="Calibri"/>
                        </a:rPr>
                        <a:t>3</a:t>
                      </a:r>
                      <a:r>
                        <a:rPr sz="1800" spc="-5" dirty="0">
                          <a:latin typeface="Calibri"/>
                          <a:cs typeface="Calibri"/>
                        </a:rPr>
                        <a:t>.</a:t>
                      </a:r>
                      <a:r>
                        <a:rPr lang="en-GB" sz="1800" spc="-5" dirty="0">
                          <a:latin typeface="Calibri"/>
                          <a:cs typeface="Calibri"/>
                        </a:rPr>
                        <a:t>0</a:t>
                      </a:r>
                      <a:r>
                        <a:rPr sz="1800" spc="-5" dirty="0">
                          <a:latin typeface="Calibri"/>
                          <a:cs typeface="Calibri"/>
                        </a:rPr>
                        <a:t>0</a:t>
                      </a:r>
                      <a:r>
                        <a:rPr lang="en-GB" sz="1800" spc="-5" dirty="0">
                          <a:latin typeface="Calibri"/>
                          <a:cs typeface="Calibri"/>
                        </a:rPr>
                        <a:t>p</a:t>
                      </a:r>
                      <a:r>
                        <a:rPr sz="1800" spc="-5" dirty="0">
                          <a:latin typeface="Calibri"/>
                          <a:cs typeface="Calibri"/>
                        </a:rPr>
                        <a:t>m</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tx2">
                        <a:lumMod val="20000"/>
                        <a:lumOff val="80000"/>
                      </a:schemeClr>
                    </a:solidFill>
                  </a:tcPr>
                </a:tc>
                <a:extLst>
                  <a:ext uri="{0D108BD9-81ED-4DB2-BD59-A6C34878D82A}">
                    <a16:rowId xmlns:a16="http://schemas.microsoft.com/office/drawing/2014/main" val="10001"/>
                  </a:ext>
                </a:extLst>
              </a:tr>
              <a:tr h="370331">
                <a:tc>
                  <a:txBody>
                    <a:bodyPr/>
                    <a:lstStyle/>
                    <a:p>
                      <a:pPr marL="89535">
                        <a:lnSpc>
                          <a:spcPct val="100000"/>
                        </a:lnSpc>
                        <a:spcBef>
                          <a:spcPts val="240"/>
                        </a:spcBef>
                      </a:pPr>
                      <a:r>
                        <a:rPr lang="en-GB" sz="1800" spc="-5" dirty="0">
                          <a:latin typeface="Calibri"/>
                          <a:cs typeface="Calibri"/>
                        </a:rPr>
                        <a:t>Key Stage 2</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AF1"/>
                    </a:solidFill>
                  </a:tcPr>
                </a:tc>
                <a:tc>
                  <a:txBody>
                    <a:bodyPr/>
                    <a:lstStyle/>
                    <a:p>
                      <a:pPr marL="89535">
                        <a:lnSpc>
                          <a:spcPct val="100000"/>
                        </a:lnSpc>
                        <a:spcBef>
                          <a:spcPts val="240"/>
                        </a:spcBef>
                      </a:pPr>
                      <a:r>
                        <a:rPr lang="en-GB" sz="1800" dirty="0">
                          <a:latin typeface="Calibri"/>
                          <a:cs typeface="Calibri"/>
                        </a:rPr>
                        <a:t>8.30am</a:t>
                      </a:r>
                      <a:r>
                        <a:rPr sz="1800" dirty="0">
                          <a:latin typeface="Calibri"/>
                          <a:cs typeface="Calibri"/>
                        </a:rPr>
                        <a:t>-3.</a:t>
                      </a:r>
                      <a:r>
                        <a:rPr lang="en-GB" sz="1800" dirty="0">
                          <a:latin typeface="Calibri"/>
                          <a:cs typeface="Calibri"/>
                        </a:rPr>
                        <a:t>00</a:t>
                      </a:r>
                      <a:r>
                        <a:rPr sz="1800" dirty="0">
                          <a:latin typeface="Calibri"/>
                          <a:cs typeface="Calibri"/>
                        </a:rPr>
                        <a:t>pm</a:t>
                      </a: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AF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241" y="610700"/>
            <a:ext cx="1869439" cy="695325"/>
          </a:xfrm>
          <a:prstGeom prst="rect">
            <a:avLst/>
          </a:prstGeom>
        </p:spPr>
        <p:txBody>
          <a:bodyPr vert="horz" wrap="square" lIns="0" tIns="11430" rIns="0" bIns="0" rtlCol="0">
            <a:spAutoFit/>
          </a:bodyPr>
          <a:lstStyle/>
          <a:p>
            <a:pPr marL="12700">
              <a:lnSpc>
                <a:spcPct val="100000"/>
              </a:lnSpc>
              <a:spcBef>
                <a:spcPts val="90"/>
              </a:spcBef>
            </a:pPr>
            <a:r>
              <a:rPr spc="-55" dirty="0"/>
              <a:t>Uniform</a:t>
            </a:r>
          </a:p>
        </p:txBody>
      </p:sp>
      <p:sp>
        <p:nvSpPr>
          <p:cNvPr id="3" name="object 3"/>
          <p:cNvSpPr txBox="1"/>
          <p:nvPr/>
        </p:nvSpPr>
        <p:spPr>
          <a:xfrm>
            <a:off x="647700" y="1409232"/>
            <a:ext cx="5307507" cy="4067524"/>
          </a:xfrm>
          <a:prstGeom prst="rect">
            <a:avLst/>
          </a:prstGeom>
        </p:spPr>
        <p:txBody>
          <a:bodyPr vert="horz" wrap="square" lIns="0" tIns="104775" rIns="0" bIns="0" rtlCol="0">
            <a:spAutoFit/>
          </a:bodyPr>
          <a:lstStyle/>
          <a:p>
            <a:pPr marL="12700" marR="5080">
              <a:lnSpc>
                <a:spcPct val="70000"/>
              </a:lnSpc>
              <a:spcBef>
                <a:spcPts val="825"/>
              </a:spcBef>
            </a:pPr>
            <a:r>
              <a:rPr sz="2000" spc="-5" dirty="0">
                <a:latin typeface="Calibri"/>
                <a:cs typeface="Calibri"/>
              </a:rPr>
              <a:t>The school </a:t>
            </a:r>
            <a:r>
              <a:rPr sz="2000" spc="-10" dirty="0">
                <a:latin typeface="Calibri"/>
                <a:cs typeface="Calibri"/>
              </a:rPr>
              <a:t>uniform </a:t>
            </a:r>
            <a:r>
              <a:rPr sz="2000" spc="-5" dirty="0">
                <a:latin typeface="Calibri"/>
                <a:cs typeface="Calibri"/>
              </a:rPr>
              <a:t>is </a:t>
            </a:r>
            <a:r>
              <a:rPr sz="2000" dirty="0">
                <a:latin typeface="Calibri"/>
                <a:cs typeface="Calibri"/>
              </a:rPr>
              <a:t>compulsory </a:t>
            </a:r>
            <a:r>
              <a:rPr sz="2000" spc="-20" dirty="0">
                <a:latin typeface="Calibri"/>
                <a:cs typeface="Calibri"/>
              </a:rPr>
              <a:t>for </a:t>
            </a:r>
            <a:r>
              <a:rPr sz="2000" dirty="0">
                <a:latin typeface="Calibri"/>
                <a:cs typeface="Calibri"/>
              </a:rPr>
              <a:t>all </a:t>
            </a:r>
            <a:r>
              <a:rPr sz="2000" spc="-5" dirty="0">
                <a:latin typeface="Calibri"/>
                <a:cs typeface="Calibri"/>
              </a:rPr>
              <a:t>children  </a:t>
            </a:r>
            <a:r>
              <a:rPr sz="2000" spc="-10" dirty="0">
                <a:latin typeface="Calibri"/>
                <a:cs typeface="Calibri"/>
              </a:rPr>
              <a:t>attending </a:t>
            </a:r>
            <a:r>
              <a:rPr sz="2000" spc="-5" dirty="0">
                <a:latin typeface="Calibri"/>
                <a:cs typeface="Calibri"/>
              </a:rPr>
              <a:t>full-time Reception </a:t>
            </a:r>
            <a:r>
              <a:rPr sz="2000" dirty="0">
                <a:latin typeface="Calibri"/>
                <a:cs typeface="Calibri"/>
              </a:rPr>
              <a:t>– </a:t>
            </a:r>
            <a:r>
              <a:rPr sz="2000" spc="-40" dirty="0">
                <a:latin typeface="Calibri"/>
                <a:cs typeface="Calibri"/>
              </a:rPr>
              <a:t>Year</a:t>
            </a:r>
            <a:r>
              <a:rPr sz="2000" spc="5" dirty="0">
                <a:latin typeface="Calibri"/>
                <a:cs typeface="Calibri"/>
              </a:rPr>
              <a:t> </a:t>
            </a:r>
            <a:r>
              <a:rPr sz="2000" dirty="0">
                <a:latin typeface="Calibri"/>
                <a:cs typeface="Calibri"/>
              </a:rPr>
              <a:t>6.</a:t>
            </a:r>
          </a:p>
          <a:p>
            <a:pPr marL="12700">
              <a:lnSpc>
                <a:spcPct val="100000"/>
              </a:lnSpc>
              <a:spcBef>
                <a:spcPts val="355"/>
              </a:spcBef>
            </a:pPr>
            <a:r>
              <a:rPr sz="1800" b="1" u="sng" spc="-5" dirty="0">
                <a:uFill>
                  <a:solidFill>
                    <a:srgbClr val="000000"/>
                  </a:solidFill>
                </a:uFill>
                <a:latin typeface="Calibri"/>
                <a:cs typeface="Calibri"/>
              </a:rPr>
              <a:t>Girls</a:t>
            </a:r>
            <a:endParaRPr sz="1800" b="1" u="sng" dirty="0">
              <a:latin typeface="Calibri"/>
              <a:cs typeface="Calibri"/>
            </a:endParaRPr>
          </a:p>
          <a:p>
            <a:pPr marL="12700">
              <a:lnSpc>
                <a:spcPct val="100000"/>
              </a:lnSpc>
              <a:spcBef>
                <a:spcPts val="345"/>
              </a:spcBef>
            </a:pPr>
            <a:r>
              <a:rPr lang="en-GB" sz="1800" spc="-10" dirty="0">
                <a:latin typeface="Calibri"/>
                <a:cs typeface="Calibri"/>
              </a:rPr>
              <a:t>-</a:t>
            </a:r>
            <a:r>
              <a:rPr sz="1800" spc="-10" dirty="0">
                <a:latin typeface="Calibri"/>
                <a:cs typeface="Calibri"/>
              </a:rPr>
              <a:t>White</a:t>
            </a:r>
            <a:r>
              <a:rPr sz="1800" spc="20" dirty="0">
                <a:latin typeface="Calibri"/>
                <a:cs typeface="Calibri"/>
              </a:rPr>
              <a:t> </a:t>
            </a:r>
            <a:r>
              <a:rPr sz="1800" dirty="0">
                <a:latin typeface="Calibri"/>
                <a:cs typeface="Calibri"/>
              </a:rPr>
              <a:t>Burkhi</a:t>
            </a:r>
          </a:p>
          <a:p>
            <a:pPr marL="12700" marR="556895">
              <a:lnSpc>
                <a:spcPct val="116100"/>
              </a:lnSpc>
              <a:spcBef>
                <a:spcPts val="15"/>
              </a:spcBef>
            </a:pPr>
            <a:r>
              <a:rPr lang="en-GB" sz="1800" spc="-5" dirty="0">
                <a:latin typeface="Calibri"/>
                <a:cs typeface="Calibri"/>
              </a:rPr>
              <a:t>-</a:t>
            </a:r>
            <a:r>
              <a:rPr sz="1800" spc="-5" dirty="0">
                <a:latin typeface="Calibri"/>
                <a:cs typeface="Calibri"/>
              </a:rPr>
              <a:t>Long sleeved white blouse</a:t>
            </a:r>
            <a:endParaRPr lang="en-GB" sz="1800" dirty="0">
              <a:latin typeface="Calibri"/>
              <a:cs typeface="Calibri"/>
            </a:endParaRPr>
          </a:p>
          <a:p>
            <a:pPr marL="12700" marR="556895">
              <a:lnSpc>
                <a:spcPct val="116100"/>
              </a:lnSpc>
              <a:spcBef>
                <a:spcPts val="15"/>
              </a:spcBef>
            </a:pPr>
            <a:r>
              <a:rPr lang="en-GB" sz="1800" spc="-10" dirty="0">
                <a:latin typeface="Calibri"/>
                <a:cs typeface="Calibri"/>
              </a:rPr>
              <a:t>-</a:t>
            </a:r>
            <a:r>
              <a:rPr sz="1800" spc="-10" dirty="0">
                <a:latin typeface="Calibri"/>
                <a:cs typeface="Calibri"/>
              </a:rPr>
              <a:t>Grey </a:t>
            </a:r>
            <a:r>
              <a:rPr sz="1800" spc="-5" dirty="0">
                <a:latin typeface="Calibri"/>
                <a:cs typeface="Calibri"/>
              </a:rPr>
              <a:t>plain </a:t>
            </a:r>
            <a:r>
              <a:rPr sz="1800" spc="-15" dirty="0">
                <a:latin typeface="Calibri"/>
                <a:cs typeface="Calibri"/>
              </a:rPr>
              <a:t>pinafore </a:t>
            </a:r>
            <a:r>
              <a:rPr sz="1800" spc="-5" dirty="0">
                <a:latin typeface="Calibri"/>
                <a:cs typeface="Calibri"/>
              </a:rPr>
              <a:t>(knee </a:t>
            </a:r>
            <a:r>
              <a:rPr sz="1800" spc="-10" dirty="0">
                <a:latin typeface="Calibri"/>
                <a:cs typeface="Calibri"/>
              </a:rPr>
              <a:t>length </a:t>
            </a:r>
            <a:r>
              <a:rPr sz="1800" spc="-5" dirty="0">
                <a:latin typeface="Calibri"/>
                <a:cs typeface="Calibri"/>
              </a:rPr>
              <a:t>or</a:t>
            </a:r>
            <a:r>
              <a:rPr sz="1800" spc="70" dirty="0">
                <a:latin typeface="Calibri"/>
                <a:cs typeface="Calibri"/>
              </a:rPr>
              <a:t> </a:t>
            </a:r>
            <a:r>
              <a:rPr sz="1800" spc="-5" dirty="0">
                <a:latin typeface="Calibri"/>
                <a:cs typeface="Calibri"/>
              </a:rPr>
              <a:t>over)</a:t>
            </a:r>
            <a:endParaRPr lang="en-GB" dirty="0">
              <a:latin typeface="Calibri"/>
              <a:cs typeface="Calibri"/>
            </a:endParaRPr>
          </a:p>
          <a:p>
            <a:pPr marL="12700" marR="556895">
              <a:lnSpc>
                <a:spcPct val="116100"/>
              </a:lnSpc>
              <a:spcBef>
                <a:spcPts val="15"/>
              </a:spcBef>
            </a:pPr>
            <a:r>
              <a:rPr lang="en-GB" sz="1800" spc="-20" dirty="0">
                <a:latin typeface="Calibri"/>
                <a:cs typeface="Calibri"/>
              </a:rPr>
              <a:t>-R</a:t>
            </a:r>
            <a:r>
              <a:rPr sz="1800" spc="-20" dirty="0" err="1">
                <a:latin typeface="Calibri"/>
                <a:cs typeface="Calibri"/>
              </a:rPr>
              <a:t>oyal</a:t>
            </a:r>
            <a:r>
              <a:rPr sz="1800" spc="-20" dirty="0">
                <a:latin typeface="Calibri"/>
                <a:cs typeface="Calibri"/>
              </a:rPr>
              <a:t> </a:t>
            </a:r>
            <a:r>
              <a:rPr sz="1800" dirty="0">
                <a:latin typeface="Calibri"/>
                <a:cs typeface="Calibri"/>
              </a:rPr>
              <a:t>blue </a:t>
            </a:r>
            <a:r>
              <a:rPr sz="1800" spc="-15" dirty="0">
                <a:latin typeface="Calibri"/>
                <a:cs typeface="Calibri"/>
              </a:rPr>
              <a:t>cardigan </a:t>
            </a:r>
            <a:r>
              <a:rPr sz="1800" dirty="0">
                <a:latin typeface="Calibri"/>
                <a:cs typeface="Calibri"/>
              </a:rPr>
              <a:t>with </a:t>
            </a:r>
            <a:r>
              <a:rPr sz="1800" spc="-10" dirty="0">
                <a:latin typeface="Calibri"/>
                <a:cs typeface="Calibri"/>
              </a:rPr>
              <a:t>Paradise </a:t>
            </a:r>
            <a:r>
              <a:rPr sz="1800" dirty="0">
                <a:latin typeface="Calibri"/>
                <a:cs typeface="Calibri"/>
              </a:rPr>
              <a:t>school </a:t>
            </a:r>
            <a:r>
              <a:rPr sz="1800" spc="-5" dirty="0">
                <a:latin typeface="Calibri"/>
                <a:cs typeface="Calibri"/>
              </a:rPr>
              <a:t>logo</a:t>
            </a:r>
            <a:endParaRPr lang="en-GB" sz="1800" spc="-5" dirty="0">
              <a:latin typeface="Calibri"/>
              <a:cs typeface="Calibri"/>
            </a:endParaRPr>
          </a:p>
          <a:p>
            <a:pPr marL="12700" marR="556895">
              <a:lnSpc>
                <a:spcPct val="116100"/>
              </a:lnSpc>
              <a:spcBef>
                <a:spcPts val="15"/>
              </a:spcBef>
            </a:pPr>
            <a:r>
              <a:rPr lang="en-GB" spc="-5" dirty="0">
                <a:latin typeface="Calibri"/>
                <a:cs typeface="Calibri"/>
              </a:rPr>
              <a:t>-</a:t>
            </a:r>
            <a:r>
              <a:rPr sz="1800" spc="-5" dirty="0">
                <a:latin typeface="Calibri"/>
                <a:cs typeface="Calibri"/>
              </a:rPr>
              <a:t>Ready-made grey</a:t>
            </a:r>
            <a:r>
              <a:rPr sz="1800" dirty="0">
                <a:latin typeface="Calibri"/>
                <a:cs typeface="Calibri"/>
              </a:rPr>
              <a:t> </a:t>
            </a:r>
            <a:r>
              <a:rPr sz="1800" spc="-15" dirty="0">
                <a:latin typeface="Calibri"/>
                <a:cs typeface="Calibri"/>
              </a:rPr>
              <a:t>trousers</a:t>
            </a:r>
            <a:r>
              <a:rPr lang="en-GB" spc="-15" dirty="0">
                <a:latin typeface="Calibri"/>
                <a:cs typeface="Calibri"/>
              </a:rPr>
              <a:t>. Reception-Year 2, girls will also have the option of thick dark grey tights or leggings</a:t>
            </a:r>
            <a:endParaRPr sz="1800" dirty="0">
              <a:latin typeface="Calibri"/>
              <a:cs typeface="Calibri"/>
            </a:endParaRPr>
          </a:p>
          <a:p>
            <a:pPr marL="12700">
              <a:lnSpc>
                <a:spcPct val="100000"/>
              </a:lnSpc>
              <a:spcBef>
                <a:spcPts val="204"/>
              </a:spcBef>
            </a:pPr>
            <a:r>
              <a:rPr lang="en-GB" sz="1800" dirty="0">
                <a:latin typeface="Calibri"/>
                <a:cs typeface="Calibri"/>
              </a:rPr>
              <a:t>-</a:t>
            </a:r>
            <a:r>
              <a:rPr sz="1800" dirty="0">
                <a:latin typeface="Calibri"/>
                <a:cs typeface="Calibri"/>
              </a:rPr>
              <a:t>Black</a:t>
            </a:r>
            <a:r>
              <a:rPr sz="1800" spc="-5" dirty="0">
                <a:latin typeface="Calibri"/>
                <a:cs typeface="Calibri"/>
              </a:rPr>
              <a:t> </a:t>
            </a:r>
            <a:r>
              <a:rPr sz="1800" spc="-10" dirty="0">
                <a:latin typeface="Calibri"/>
                <a:cs typeface="Calibri"/>
              </a:rPr>
              <a:t>socks</a:t>
            </a:r>
            <a:endParaRPr sz="1800" dirty="0">
              <a:latin typeface="Calibri"/>
              <a:cs typeface="Calibri"/>
            </a:endParaRPr>
          </a:p>
          <a:p>
            <a:pPr marL="12700">
              <a:lnSpc>
                <a:spcPct val="100000"/>
              </a:lnSpc>
              <a:spcBef>
                <a:spcPts val="350"/>
              </a:spcBef>
            </a:pPr>
            <a:r>
              <a:rPr lang="en-GB" sz="1800" dirty="0">
                <a:latin typeface="Calibri"/>
                <a:cs typeface="Calibri"/>
              </a:rPr>
              <a:t>-</a:t>
            </a:r>
            <a:r>
              <a:rPr sz="1800" dirty="0">
                <a:latin typeface="Calibri"/>
                <a:cs typeface="Calibri"/>
              </a:rPr>
              <a:t>Black </a:t>
            </a:r>
            <a:r>
              <a:rPr sz="1800" spc="-5" dirty="0">
                <a:latin typeface="Calibri"/>
                <a:cs typeface="Calibri"/>
              </a:rPr>
              <a:t>sensible</a:t>
            </a:r>
            <a:r>
              <a:rPr sz="1800" spc="-10" dirty="0">
                <a:latin typeface="Calibri"/>
                <a:cs typeface="Calibri"/>
              </a:rPr>
              <a:t> </a:t>
            </a:r>
            <a:r>
              <a:rPr sz="1800" spc="-5" dirty="0">
                <a:latin typeface="Calibri"/>
                <a:cs typeface="Calibri"/>
              </a:rPr>
              <a:t>shoes</a:t>
            </a:r>
            <a:endParaRPr sz="1800" dirty="0">
              <a:latin typeface="Calibri"/>
              <a:cs typeface="Calibri"/>
            </a:endParaRPr>
          </a:p>
          <a:p>
            <a:pPr marL="12700">
              <a:lnSpc>
                <a:spcPct val="100000"/>
              </a:lnSpc>
              <a:spcBef>
                <a:spcPts val="360"/>
              </a:spcBef>
            </a:pPr>
            <a:r>
              <a:rPr lang="en-GB" sz="1800" spc="-20" dirty="0">
                <a:latin typeface="Calibri"/>
                <a:cs typeface="Calibri"/>
              </a:rPr>
              <a:t>-</a:t>
            </a:r>
            <a:r>
              <a:rPr sz="1800" spc="-20" dirty="0">
                <a:latin typeface="Calibri"/>
                <a:cs typeface="Calibri"/>
              </a:rPr>
              <a:t>Royal </a:t>
            </a:r>
            <a:r>
              <a:rPr sz="1800" dirty="0">
                <a:latin typeface="Calibri"/>
                <a:cs typeface="Calibri"/>
              </a:rPr>
              <a:t>blue </a:t>
            </a:r>
            <a:r>
              <a:rPr sz="1800" spc="-5" dirty="0">
                <a:latin typeface="Calibri"/>
                <a:cs typeface="Calibri"/>
              </a:rPr>
              <a:t>schoolbag </a:t>
            </a:r>
            <a:r>
              <a:rPr sz="1800" dirty="0">
                <a:latin typeface="Calibri"/>
                <a:cs typeface="Calibri"/>
              </a:rPr>
              <a:t>with </a:t>
            </a:r>
            <a:r>
              <a:rPr sz="1800" spc="-10" dirty="0">
                <a:latin typeface="Calibri"/>
                <a:cs typeface="Calibri"/>
              </a:rPr>
              <a:t>Paradise </a:t>
            </a:r>
            <a:r>
              <a:rPr sz="1800" dirty="0">
                <a:latin typeface="Calibri"/>
                <a:cs typeface="Calibri"/>
              </a:rPr>
              <a:t>school</a:t>
            </a:r>
            <a:r>
              <a:rPr sz="1800" spc="25" dirty="0">
                <a:latin typeface="Calibri"/>
                <a:cs typeface="Calibri"/>
              </a:rPr>
              <a:t> </a:t>
            </a:r>
            <a:r>
              <a:rPr sz="1800" spc="-5" dirty="0">
                <a:latin typeface="Calibri"/>
                <a:cs typeface="Calibri"/>
              </a:rPr>
              <a:t>logo</a:t>
            </a:r>
            <a:endParaRPr sz="1800" dirty="0">
              <a:latin typeface="Calibri"/>
              <a:cs typeface="Calibri"/>
            </a:endParaRPr>
          </a:p>
        </p:txBody>
      </p:sp>
      <p:sp>
        <p:nvSpPr>
          <p:cNvPr id="4" name="object 4"/>
          <p:cNvSpPr txBox="1"/>
          <p:nvPr/>
        </p:nvSpPr>
        <p:spPr>
          <a:xfrm>
            <a:off x="6096000" y="1419975"/>
            <a:ext cx="6762750" cy="3304623"/>
          </a:xfrm>
          <a:prstGeom prst="rect">
            <a:avLst/>
          </a:prstGeom>
        </p:spPr>
        <p:txBody>
          <a:bodyPr vert="horz" wrap="square" lIns="0" tIns="12700" rIns="0" bIns="0" rtlCol="0">
            <a:spAutoFit/>
          </a:bodyPr>
          <a:lstStyle/>
          <a:p>
            <a:pPr marL="12700" marR="3445510">
              <a:lnSpc>
                <a:spcPct val="116700"/>
              </a:lnSpc>
              <a:spcBef>
                <a:spcPts val="100"/>
              </a:spcBef>
            </a:pPr>
            <a:r>
              <a:rPr sz="1800" b="1" u="sng" spc="-10" dirty="0">
                <a:uFill>
                  <a:solidFill>
                    <a:srgbClr val="000000"/>
                  </a:solidFill>
                </a:uFill>
                <a:latin typeface="Calibri"/>
                <a:cs typeface="Calibri"/>
              </a:rPr>
              <a:t>Boys</a:t>
            </a:r>
            <a:r>
              <a:rPr sz="1800" u="sng" spc="-10" dirty="0">
                <a:uFill>
                  <a:solidFill>
                    <a:srgbClr val="000000"/>
                  </a:solidFill>
                </a:uFill>
                <a:latin typeface="Calibri"/>
                <a:cs typeface="Calibri"/>
              </a:rPr>
              <a:t> </a:t>
            </a:r>
            <a:endParaRPr lang="en-GB" sz="1800" u="sng" spc="-10" dirty="0">
              <a:uFill>
                <a:solidFill>
                  <a:srgbClr val="000000"/>
                </a:solidFill>
              </a:uFill>
              <a:latin typeface="Calibri"/>
              <a:cs typeface="Calibri"/>
            </a:endParaRPr>
          </a:p>
          <a:p>
            <a:pPr marL="12700" marR="3445510">
              <a:lnSpc>
                <a:spcPct val="116700"/>
              </a:lnSpc>
              <a:spcBef>
                <a:spcPts val="100"/>
              </a:spcBef>
            </a:pPr>
            <a:r>
              <a:rPr lang="en-GB" sz="1800" u="sng" spc="-10" dirty="0">
                <a:uFill>
                  <a:solidFill>
                    <a:srgbClr val="000000"/>
                  </a:solidFill>
                </a:uFill>
                <a:latin typeface="Calibri"/>
                <a:cs typeface="Calibri"/>
              </a:rPr>
              <a:t>-</a:t>
            </a:r>
            <a:r>
              <a:rPr sz="1800" spc="-10" dirty="0">
                <a:latin typeface="Calibri"/>
                <a:cs typeface="Calibri"/>
              </a:rPr>
              <a:t>White</a:t>
            </a:r>
            <a:r>
              <a:rPr sz="1800" spc="-45" dirty="0">
                <a:latin typeface="Calibri"/>
                <a:cs typeface="Calibri"/>
              </a:rPr>
              <a:t> </a:t>
            </a:r>
            <a:r>
              <a:rPr sz="1800" spc="-10" dirty="0">
                <a:latin typeface="Calibri"/>
                <a:cs typeface="Calibri"/>
              </a:rPr>
              <a:t>cap</a:t>
            </a:r>
            <a:endParaRPr lang="en-GB" dirty="0">
              <a:latin typeface="Calibri"/>
              <a:cs typeface="Calibri"/>
            </a:endParaRPr>
          </a:p>
          <a:p>
            <a:pPr marL="12700" marR="3445510">
              <a:lnSpc>
                <a:spcPct val="116700"/>
              </a:lnSpc>
              <a:spcBef>
                <a:spcPts val="100"/>
              </a:spcBef>
            </a:pPr>
            <a:r>
              <a:rPr lang="en-GB" sz="1800" spc="-10" dirty="0">
                <a:latin typeface="Calibri"/>
                <a:cs typeface="Calibri"/>
              </a:rPr>
              <a:t>-White polo shirt</a:t>
            </a:r>
          </a:p>
          <a:p>
            <a:pPr marL="12700" marR="3445510">
              <a:lnSpc>
                <a:spcPct val="116700"/>
              </a:lnSpc>
              <a:spcBef>
                <a:spcPts val="100"/>
              </a:spcBef>
            </a:pPr>
            <a:r>
              <a:rPr lang="en-GB" spc="-5" dirty="0">
                <a:latin typeface="Calibri"/>
                <a:cs typeface="Calibri"/>
              </a:rPr>
              <a:t>-</a:t>
            </a:r>
            <a:r>
              <a:rPr sz="1800" spc="-10" dirty="0">
                <a:latin typeface="Calibri"/>
                <a:cs typeface="Calibri"/>
              </a:rPr>
              <a:t>Grey </a:t>
            </a:r>
            <a:r>
              <a:rPr sz="1800" spc="-15" dirty="0">
                <a:latin typeface="Calibri"/>
                <a:cs typeface="Calibri"/>
              </a:rPr>
              <a:t>trousers </a:t>
            </a:r>
            <a:endParaRPr lang="en-GB" sz="1800" spc="-15" dirty="0">
              <a:latin typeface="Calibri"/>
              <a:cs typeface="Calibri"/>
            </a:endParaRPr>
          </a:p>
          <a:p>
            <a:pPr marL="12700" marR="3445510">
              <a:lnSpc>
                <a:spcPct val="116700"/>
              </a:lnSpc>
              <a:spcBef>
                <a:spcPts val="100"/>
              </a:spcBef>
            </a:pPr>
            <a:r>
              <a:rPr lang="en-GB" spc="-15" dirty="0">
                <a:latin typeface="Calibri"/>
                <a:cs typeface="Calibri"/>
              </a:rPr>
              <a:t>-</a:t>
            </a:r>
            <a:r>
              <a:rPr sz="1800" spc="-20" dirty="0">
                <a:latin typeface="Calibri"/>
                <a:cs typeface="Calibri"/>
              </a:rPr>
              <a:t>Royal </a:t>
            </a:r>
            <a:r>
              <a:rPr sz="1800" dirty="0">
                <a:latin typeface="Calibri"/>
                <a:cs typeface="Calibri"/>
              </a:rPr>
              <a:t>blue </a:t>
            </a:r>
            <a:r>
              <a:rPr sz="1800" spc="-5" dirty="0">
                <a:latin typeface="Calibri"/>
                <a:cs typeface="Calibri"/>
              </a:rPr>
              <a:t>sweatshirt </a:t>
            </a:r>
            <a:r>
              <a:rPr sz="1800" spc="-10" dirty="0">
                <a:latin typeface="Calibri"/>
                <a:cs typeface="Calibri"/>
              </a:rPr>
              <a:t>with</a:t>
            </a:r>
            <a:r>
              <a:rPr lang="en-GB" sz="1800" spc="-10" dirty="0">
                <a:latin typeface="Calibri"/>
                <a:cs typeface="Calibri"/>
              </a:rPr>
              <a:t> </a:t>
            </a:r>
            <a:r>
              <a:rPr sz="1800" spc="-10" dirty="0">
                <a:latin typeface="Calibri"/>
                <a:cs typeface="Calibri"/>
              </a:rPr>
              <a:t>Paradise </a:t>
            </a:r>
            <a:r>
              <a:rPr sz="1800" dirty="0">
                <a:latin typeface="Calibri"/>
                <a:cs typeface="Calibri"/>
              </a:rPr>
              <a:t>school </a:t>
            </a:r>
            <a:r>
              <a:rPr sz="1800" spc="-5" dirty="0">
                <a:latin typeface="Calibri"/>
                <a:cs typeface="Calibri"/>
              </a:rPr>
              <a:t>logo  </a:t>
            </a:r>
            <a:endParaRPr lang="en-GB" sz="1800" spc="-5" dirty="0">
              <a:latin typeface="Calibri"/>
              <a:cs typeface="Calibri"/>
            </a:endParaRPr>
          </a:p>
          <a:p>
            <a:pPr marL="12700" marR="3445510">
              <a:lnSpc>
                <a:spcPct val="116700"/>
              </a:lnSpc>
              <a:spcBef>
                <a:spcPts val="100"/>
              </a:spcBef>
            </a:pPr>
            <a:r>
              <a:rPr lang="en-GB" spc="-5" dirty="0">
                <a:latin typeface="Calibri"/>
                <a:cs typeface="Calibri"/>
              </a:rPr>
              <a:t>-</a:t>
            </a:r>
            <a:r>
              <a:rPr sz="1800" dirty="0">
                <a:latin typeface="Calibri"/>
                <a:cs typeface="Calibri"/>
              </a:rPr>
              <a:t>Black</a:t>
            </a:r>
            <a:r>
              <a:rPr sz="1800" spc="-5" dirty="0">
                <a:latin typeface="Calibri"/>
                <a:cs typeface="Calibri"/>
              </a:rPr>
              <a:t> </a:t>
            </a:r>
            <a:r>
              <a:rPr sz="1800" spc="-10" dirty="0">
                <a:latin typeface="Calibri"/>
                <a:cs typeface="Calibri"/>
              </a:rPr>
              <a:t>socks</a:t>
            </a:r>
            <a:endParaRPr sz="1800" dirty="0">
              <a:latin typeface="Calibri"/>
              <a:cs typeface="Calibri"/>
            </a:endParaRPr>
          </a:p>
          <a:p>
            <a:pPr marL="12700">
              <a:lnSpc>
                <a:spcPct val="100000"/>
              </a:lnSpc>
              <a:spcBef>
                <a:spcPts val="204"/>
              </a:spcBef>
            </a:pPr>
            <a:r>
              <a:rPr lang="en-GB" sz="1800" dirty="0">
                <a:latin typeface="Calibri"/>
                <a:cs typeface="Calibri"/>
              </a:rPr>
              <a:t>-</a:t>
            </a:r>
            <a:r>
              <a:rPr sz="1800" dirty="0">
                <a:latin typeface="Calibri"/>
                <a:cs typeface="Calibri"/>
              </a:rPr>
              <a:t>Black </a:t>
            </a:r>
            <a:r>
              <a:rPr sz="1800" spc="-5" dirty="0">
                <a:latin typeface="Calibri"/>
                <a:cs typeface="Calibri"/>
              </a:rPr>
              <a:t>sensible</a:t>
            </a:r>
            <a:r>
              <a:rPr sz="1800" spc="-10" dirty="0">
                <a:latin typeface="Calibri"/>
                <a:cs typeface="Calibri"/>
              </a:rPr>
              <a:t> </a:t>
            </a:r>
            <a:r>
              <a:rPr sz="1800" spc="-5" dirty="0">
                <a:latin typeface="Calibri"/>
                <a:cs typeface="Calibri"/>
              </a:rPr>
              <a:t>shoes</a:t>
            </a:r>
            <a:endParaRPr sz="1800" dirty="0">
              <a:latin typeface="Calibri"/>
              <a:cs typeface="Calibri"/>
            </a:endParaRPr>
          </a:p>
          <a:p>
            <a:pPr marL="12700">
              <a:lnSpc>
                <a:spcPct val="100000"/>
              </a:lnSpc>
              <a:spcBef>
                <a:spcPts val="360"/>
              </a:spcBef>
            </a:pPr>
            <a:r>
              <a:rPr lang="en-GB" sz="1800" spc="-20" dirty="0">
                <a:latin typeface="Calibri"/>
                <a:cs typeface="Calibri"/>
              </a:rPr>
              <a:t>-</a:t>
            </a:r>
            <a:r>
              <a:rPr sz="1800" spc="-20" dirty="0">
                <a:latin typeface="Calibri"/>
                <a:cs typeface="Calibri"/>
              </a:rPr>
              <a:t>Royal </a:t>
            </a:r>
            <a:r>
              <a:rPr sz="1800" dirty="0">
                <a:latin typeface="Calibri"/>
                <a:cs typeface="Calibri"/>
              </a:rPr>
              <a:t>blue </a:t>
            </a:r>
            <a:r>
              <a:rPr sz="1800" spc="-5" dirty="0">
                <a:latin typeface="Calibri"/>
                <a:cs typeface="Calibri"/>
              </a:rPr>
              <a:t>schoolbag </a:t>
            </a:r>
            <a:r>
              <a:rPr sz="1800" dirty="0">
                <a:latin typeface="Calibri"/>
                <a:cs typeface="Calibri"/>
              </a:rPr>
              <a:t>with </a:t>
            </a:r>
            <a:r>
              <a:rPr sz="1800" spc="-10" dirty="0">
                <a:latin typeface="Calibri"/>
                <a:cs typeface="Calibri"/>
              </a:rPr>
              <a:t>Paradise </a:t>
            </a:r>
            <a:r>
              <a:rPr sz="1800" dirty="0">
                <a:latin typeface="Calibri"/>
                <a:cs typeface="Calibri"/>
              </a:rPr>
              <a:t>school</a:t>
            </a:r>
            <a:r>
              <a:rPr sz="1800" spc="-15" dirty="0">
                <a:latin typeface="Calibri"/>
                <a:cs typeface="Calibri"/>
              </a:rPr>
              <a:t> </a:t>
            </a:r>
            <a:r>
              <a:rPr sz="1800" spc="-5" dirty="0">
                <a:latin typeface="Calibri"/>
                <a:cs typeface="Calibri"/>
              </a:rPr>
              <a:t>logo</a:t>
            </a:r>
            <a:endParaRPr lang="en-GB" sz="1800" spc="-5" dirty="0">
              <a:latin typeface="Calibri"/>
              <a:cs typeface="Calibri"/>
            </a:endParaRPr>
          </a:p>
          <a:p>
            <a:pPr marL="12700">
              <a:lnSpc>
                <a:spcPct val="100000"/>
              </a:lnSpc>
              <a:spcBef>
                <a:spcPts val="360"/>
              </a:spcBef>
            </a:pPr>
            <a:r>
              <a:rPr lang="en-GB" dirty="0">
                <a:latin typeface="Calibri"/>
                <a:cs typeface="Calibri"/>
              </a:rPr>
              <a:t>Please ensure that the trousers are above ankle length</a:t>
            </a:r>
            <a:endParaRPr sz="1800" dirty="0">
              <a:latin typeface="Calibri"/>
              <a:cs typeface="Calibri"/>
            </a:endParaRPr>
          </a:p>
        </p:txBody>
      </p:sp>
      <p:sp>
        <p:nvSpPr>
          <p:cNvPr id="5" name="object 5"/>
          <p:cNvSpPr/>
          <p:nvPr/>
        </p:nvSpPr>
        <p:spPr>
          <a:xfrm>
            <a:off x="932529" y="5661528"/>
            <a:ext cx="7391400" cy="922019"/>
          </a:xfrm>
          <a:custGeom>
            <a:avLst/>
            <a:gdLst/>
            <a:ahLst/>
            <a:cxnLst/>
            <a:rect l="l" t="t" r="r" b="b"/>
            <a:pathLst>
              <a:path w="7391400" h="922020">
                <a:moveTo>
                  <a:pt x="0" y="922020"/>
                </a:moveTo>
                <a:lnTo>
                  <a:pt x="7391400" y="922020"/>
                </a:lnTo>
                <a:lnTo>
                  <a:pt x="7391400" y="0"/>
                </a:lnTo>
                <a:lnTo>
                  <a:pt x="0" y="0"/>
                </a:lnTo>
                <a:lnTo>
                  <a:pt x="0" y="922020"/>
                </a:lnTo>
                <a:close/>
              </a:path>
            </a:pathLst>
          </a:custGeom>
          <a:solidFill>
            <a:srgbClr val="EBE9EC"/>
          </a:solidFill>
        </p:spPr>
        <p:txBody>
          <a:bodyPr wrap="square" lIns="0" tIns="0" rIns="0" bIns="0" rtlCol="0"/>
          <a:lstStyle/>
          <a:p>
            <a:endParaRPr/>
          </a:p>
        </p:txBody>
      </p:sp>
      <p:sp>
        <p:nvSpPr>
          <p:cNvPr id="6" name="object 6"/>
          <p:cNvSpPr/>
          <p:nvPr/>
        </p:nvSpPr>
        <p:spPr>
          <a:xfrm>
            <a:off x="918241" y="5650732"/>
            <a:ext cx="7400925" cy="932815"/>
          </a:xfrm>
          <a:custGeom>
            <a:avLst/>
            <a:gdLst/>
            <a:ahLst/>
            <a:cxnLst/>
            <a:rect l="l" t="t" r="r" b="b"/>
            <a:pathLst>
              <a:path w="7400925" h="932814">
                <a:moveTo>
                  <a:pt x="7399019" y="0"/>
                </a:moveTo>
                <a:lnTo>
                  <a:pt x="1523" y="0"/>
                </a:lnTo>
                <a:lnTo>
                  <a:pt x="0" y="3047"/>
                </a:lnTo>
                <a:lnTo>
                  <a:pt x="0" y="931163"/>
                </a:lnTo>
                <a:lnTo>
                  <a:pt x="1523" y="932687"/>
                </a:lnTo>
                <a:lnTo>
                  <a:pt x="7399019" y="932687"/>
                </a:lnTo>
                <a:lnTo>
                  <a:pt x="7400544" y="931163"/>
                </a:lnTo>
                <a:lnTo>
                  <a:pt x="7400544" y="928115"/>
                </a:lnTo>
                <a:lnTo>
                  <a:pt x="9143" y="928115"/>
                </a:lnTo>
                <a:lnTo>
                  <a:pt x="4571" y="923543"/>
                </a:lnTo>
                <a:lnTo>
                  <a:pt x="9143" y="923543"/>
                </a:lnTo>
                <a:lnTo>
                  <a:pt x="9143" y="10667"/>
                </a:lnTo>
                <a:lnTo>
                  <a:pt x="4571" y="10667"/>
                </a:lnTo>
                <a:lnTo>
                  <a:pt x="9143" y="6095"/>
                </a:lnTo>
                <a:lnTo>
                  <a:pt x="7400544" y="6095"/>
                </a:lnTo>
                <a:lnTo>
                  <a:pt x="7400544" y="3047"/>
                </a:lnTo>
                <a:lnTo>
                  <a:pt x="7399019" y="0"/>
                </a:lnTo>
                <a:close/>
              </a:path>
              <a:path w="7400925" h="932814">
                <a:moveTo>
                  <a:pt x="9143" y="923543"/>
                </a:moveTo>
                <a:lnTo>
                  <a:pt x="4571" y="923543"/>
                </a:lnTo>
                <a:lnTo>
                  <a:pt x="9143" y="928115"/>
                </a:lnTo>
                <a:lnTo>
                  <a:pt x="9143" y="923543"/>
                </a:lnTo>
                <a:close/>
              </a:path>
              <a:path w="7400925" h="932814">
                <a:moveTo>
                  <a:pt x="7391400" y="923543"/>
                </a:moveTo>
                <a:lnTo>
                  <a:pt x="9143" y="923543"/>
                </a:lnTo>
                <a:lnTo>
                  <a:pt x="9143" y="928115"/>
                </a:lnTo>
                <a:lnTo>
                  <a:pt x="7391400" y="928115"/>
                </a:lnTo>
                <a:lnTo>
                  <a:pt x="7391400" y="923543"/>
                </a:lnTo>
                <a:close/>
              </a:path>
              <a:path w="7400925" h="932814">
                <a:moveTo>
                  <a:pt x="7391400" y="6095"/>
                </a:moveTo>
                <a:lnTo>
                  <a:pt x="7391400" y="928115"/>
                </a:lnTo>
                <a:lnTo>
                  <a:pt x="7395971" y="923543"/>
                </a:lnTo>
                <a:lnTo>
                  <a:pt x="7400544" y="923543"/>
                </a:lnTo>
                <a:lnTo>
                  <a:pt x="7400544" y="10667"/>
                </a:lnTo>
                <a:lnTo>
                  <a:pt x="7395971" y="10667"/>
                </a:lnTo>
                <a:lnTo>
                  <a:pt x="7391400" y="6095"/>
                </a:lnTo>
                <a:close/>
              </a:path>
              <a:path w="7400925" h="932814">
                <a:moveTo>
                  <a:pt x="7400544" y="923543"/>
                </a:moveTo>
                <a:lnTo>
                  <a:pt x="7395971" y="923543"/>
                </a:lnTo>
                <a:lnTo>
                  <a:pt x="7391400" y="928115"/>
                </a:lnTo>
                <a:lnTo>
                  <a:pt x="7400544" y="928115"/>
                </a:lnTo>
                <a:lnTo>
                  <a:pt x="7400544" y="923543"/>
                </a:lnTo>
                <a:close/>
              </a:path>
              <a:path w="7400925" h="932814">
                <a:moveTo>
                  <a:pt x="9143" y="6095"/>
                </a:moveTo>
                <a:lnTo>
                  <a:pt x="4571" y="10667"/>
                </a:lnTo>
                <a:lnTo>
                  <a:pt x="9143" y="10667"/>
                </a:lnTo>
                <a:lnTo>
                  <a:pt x="9143" y="6095"/>
                </a:lnTo>
                <a:close/>
              </a:path>
              <a:path w="7400925" h="932814">
                <a:moveTo>
                  <a:pt x="7391400" y="6095"/>
                </a:moveTo>
                <a:lnTo>
                  <a:pt x="9143" y="6095"/>
                </a:lnTo>
                <a:lnTo>
                  <a:pt x="9143" y="10667"/>
                </a:lnTo>
                <a:lnTo>
                  <a:pt x="7391400" y="10667"/>
                </a:lnTo>
                <a:lnTo>
                  <a:pt x="7391400" y="6095"/>
                </a:lnTo>
                <a:close/>
              </a:path>
              <a:path w="7400925" h="932814">
                <a:moveTo>
                  <a:pt x="7400544" y="6095"/>
                </a:moveTo>
                <a:lnTo>
                  <a:pt x="7391400" y="6095"/>
                </a:lnTo>
                <a:lnTo>
                  <a:pt x="7395971" y="10667"/>
                </a:lnTo>
                <a:lnTo>
                  <a:pt x="7400544" y="10667"/>
                </a:lnTo>
                <a:lnTo>
                  <a:pt x="7400544" y="6095"/>
                </a:lnTo>
                <a:close/>
              </a:path>
            </a:pathLst>
          </a:custGeom>
          <a:solidFill>
            <a:srgbClr val="0D0D0D"/>
          </a:solidFill>
        </p:spPr>
        <p:txBody>
          <a:bodyPr wrap="square" lIns="0" tIns="0" rIns="0" bIns="0" rtlCol="0"/>
          <a:lstStyle/>
          <a:p>
            <a:endParaRPr/>
          </a:p>
        </p:txBody>
      </p:sp>
      <p:sp>
        <p:nvSpPr>
          <p:cNvPr id="7" name="object 7"/>
          <p:cNvSpPr txBox="1"/>
          <p:nvPr/>
        </p:nvSpPr>
        <p:spPr>
          <a:xfrm>
            <a:off x="923003" y="5340868"/>
            <a:ext cx="7391400" cy="1205458"/>
          </a:xfrm>
          <a:prstGeom prst="rect">
            <a:avLst/>
          </a:prstGeom>
        </p:spPr>
        <p:txBody>
          <a:bodyPr vert="horz" wrap="square" lIns="0" tIns="12700" rIns="0" bIns="0" rtlCol="0">
            <a:spAutoFit/>
          </a:bodyPr>
          <a:lstStyle/>
          <a:p>
            <a:pPr>
              <a:lnSpc>
                <a:spcPct val="100000"/>
              </a:lnSpc>
              <a:spcBef>
                <a:spcPts val="45"/>
              </a:spcBef>
            </a:pPr>
            <a:endParaRPr sz="2350" dirty="0">
              <a:latin typeface="Times New Roman"/>
              <a:cs typeface="Times New Roman"/>
            </a:endParaRPr>
          </a:p>
          <a:p>
            <a:pPr marL="89535">
              <a:lnSpc>
                <a:spcPct val="100000"/>
              </a:lnSpc>
            </a:pPr>
            <a:r>
              <a:rPr sz="1800" u="sng" spc="-5" dirty="0">
                <a:uFill>
                  <a:solidFill>
                    <a:srgbClr val="000000"/>
                  </a:solidFill>
                </a:uFill>
                <a:latin typeface="Calibri"/>
                <a:cs typeface="Calibri"/>
              </a:rPr>
              <a:t>Schoolbags</a:t>
            </a:r>
            <a:endParaRPr sz="1800" u="sng" dirty="0">
              <a:latin typeface="Calibri"/>
              <a:cs typeface="Calibri"/>
            </a:endParaRPr>
          </a:p>
          <a:p>
            <a:pPr marL="89535" marR="1528445">
              <a:lnSpc>
                <a:spcPct val="100000"/>
              </a:lnSpc>
            </a:pPr>
            <a:r>
              <a:rPr sz="1800" spc="-10" dirty="0">
                <a:latin typeface="Calibri"/>
                <a:cs typeface="Calibri"/>
              </a:rPr>
              <a:t>Reception </a:t>
            </a:r>
            <a:r>
              <a:rPr sz="1800" dirty="0">
                <a:latin typeface="Calibri"/>
                <a:cs typeface="Calibri"/>
              </a:rPr>
              <a:t>and </a:t>
            </a:r>
            <a:r>
              <a:rPr sz="1800" spc="-20" dirty="0">
                <a:latin typeface="Calibri"/>
                <a:cs typeface="Calibri"/>
              </a:rPr>
              <a:t>key </a:t>
            </a:r>
            <a:r>
              <a:rPr sz="1800" spc="-15" dirty="0">
                <a:latin typeface="Calibri"/>
                <a:cs typeface="Calibri"/>
              </a:rPr>
              <a:t>stage </a:t>
            </a:r>
            <a:r>
              <a:rPr sz="1800" dirty="0">
                <a:latin typeface="Calibri"/>
                <a:cs typeface="Calibri"/>
              </a:rPr>
              <a:t>1 </a:t>
            </a:r>
            <a:r>
              <a:rPr sz="1800" spc="-15" dirty="0">
                <a:latin typeface="Calibri"/>
                <a:cs typeface="Calibri"/>
              </a:rPr>
              <a:t>(years </a:t>
            </a:r>
            <a:r>
              <a:rPr sz="1800" dirty="0">
                <a:latin typeface="Calibri"/>
                <a:cs typeface="Calibri"/>
              </a:rPr>
              <a:t>1 </a:t>
            </a:r>
            <a:r>
              <a:rPr sz="1800" spc="-10" dirty="0">
                <a:latin typeface="Calibri"/>
                <a:cs typeface="Calibri"/>
              </a:rPr>
              <a:t>to </a:t>
            </a:r>
            <a:r>
              <a:rPr sz="1800" dirty="0">
                <a:latin typeface="Calibri"/>
                <a:cs typeface="Calibri"/>
              </a:rPr>
              <a:t>3) – </a:t>
            </a:r>
            <a:r>
              <a:rPr sz="1800" spc="-5" dirty="0">
                <a:latin typeface="Calibri"/>
                <a:cs typeface="Calibri"/>
              </a:rPr>
              <a:t>handheld schoolbag  </a:t>
            </a:r>
            <a:r>
              <a:rPr sz="1800" spc="-15" dirty="0">
                <a:latin typeface="Calibri"/>
                <a:cs typeface="Calibri"/>
              </a:rPr>
              <a:t>Key </a:t>
            </a:r>
            <a:r>
              <a:rPr sz="1800" spc="-10" dirty="0">
                <a:latin typeface="Calibri"/>
                <a:cs typeface="Calibri"/>
              </a:rPr>
              <a:t>stage </a:t>
            </a:r>
            <a:r>
              <a:rPr sz="1800" dirty="0">
                <a:latin typeface="Calibri"/>
                <a:cs typeface="Calibri"/>
              </a:rPr>
              <a:t>2 </a:t>
            </a:r>
            <a:r>
              <a:rPr sz="1800" spc="-15" dirty="0">
                <a:latin typeface="Calibri"/>
                <a:cs typeface="Calibri"/>
              </a:rPr>
              <a:t>(years </a:t>
            </a:r>
            <a:r>
              <a:rPr sz="1800" dirty="0">
                <a:latin typeface="Calibri"/>
                <a:cs typeface="Calibri"/>
              </a:rPr>
              <a:t>4 </a:t>
            </a:r>
            <a:r>
              <a:rPr sz="1800" spc="-10" dirty="0">
                <a:latin typeface="Calibri"/>
                <a:cs typeface="Calibri"/>
              </a:rPr>
              <a:t>to </a:t>
            </a:r>
            <a:r>
              <a:rPr sz="1800" dirty="0">
                <a:latin typeface="Calibri"/>
                <a:cs typeface="Calibri"/>
              </a:rPr>
              <a:t>6) – </a:t>
            </a:r>
            <a:r>
              <a:rPr sz="1800" spc="-5" dirty="0">
                <a:latin typeface="Calibri"/>
                <a:cs typeface="Calibri"/>
              </a:rPr>
              <a:t>shoulder </a:t>
            </a:r>
            <a:r>
              <a:rPr sz="1800" spc="-15" dirty="0">
                <a:latin typeface="Calibri"/>
                <a:cs typeface="Calibri"/>
              </a:rPr>
              <a:t>strap</a:t>
            </a:r>
            <a:r>
              <a:rPr sz="1800" spc="45" dirty="0">
                <a:latin typeface="Calibri"/>
                <a:cs typeface="Calibri"/>
              </a:rPr>
              <a:t> </a:t>
            </a:r>
            <a:r>
              <a:rPr sz="1800" spc="-5" dirty="0">
                <a:latin typeface="Calibri"/>
                <a:cs typeface="Calibri"/>
              </a:rPr>
              <a:t>schoolbag</a:t>
            </a:r>
            <a:endParaRPr sz="1800" dirty="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950" y="138969"/>
            <a:ext cx="1869439" cy="695325"/>
          </a:xfrm>
          <a:prstGeom prst="rect">
            <a:avLst/>
          </a:prstGeom>
        </p:spPr>
        <p:txBody>
          <a:bodyPr vert="horz" wrap="square" lIns="0" tIns="11430" rIns="0" bIns="0" rtlCol="0">
            <a:spAutoFit/>
          </a:bodyPr>
          <a:lstStyle/>
          <a:p>
            <a:pPr marL="12700">
              <a:lnSpc>
                <a:spcPct val="100000"/>
              </a:lnSpc>
              <a:spcBef>
                <a:spcPts val="90"/>
              </a:spcBef>
            </a:pPr>
            <a:r>
              <a:rPr spc="-55" dirty="0"/>
              <a:t>Uniform</a:t>
            </a:r>
          </a:p>
        </p:txBody>
      </p:sp>
      <p:sp>
        <p:nvSpPr>
          <p:cNvPr id="3" name="object 3"/>
          <p:cNvSpPr txBox="1"/>
          <p:nvPr/>
        </p:nvSpPr>
        <p:spPr>
          <a:xfrm>
            <a:off x="296375" y="834294"/>
            <a:ext cx="1488440" cy="330835"/>
          </a:xfrm>
          <a:prstGeom prst="rect">
            <a:avLst/>
          </a:prstGeom>
        </p:spPr>
        <p:txBody>
          <a:bodyPr vert="horz" wrap="square" lIns="0" tIns="13335" rIns="0" bIns="0" rtlCol="0">
            <a:spAutoFit/>
          </a:bodyPr>
          <a:lstStyle/>
          <a:p>
            <a:pPr marL="12700">
              <a:lnSpc>
                <a:spcPct val="100000"/>
              </a:lnSpc>
              <a:spcBef>
                <a:spcPts val="105"/>
              </a:spcBef>
            </a:pPr>
            <a:r>
              <a:rPr sz="2000" u="sng" spc="-5" dirty="0">
                <a:uFill>
                  <a:solidFill>
                    <a:srgbClr val="000000"/>
                  </a:solidFill>
                </a:uFill>
                <a:latin typeface="Calibri"/>
                <a:cs typeface="Calibri"/>
              </a:rPr>
              <a:t>Uniform</a:t>
            </a:r>
            <a:r>
              <a:rPr sz="2000" u="sng" spc="-85" dirty="0">
                <a:uFill>
                  <a:solidFill>
                    <a:srgbClr val="000000"/>
                  </a:solidFill>
                </a:uFill>
                <a:latin typeface="Calibri"/>
                <a:cs typeface="Calibri"/>
              </a:rPr>
              <a:t> </a:t>
            </a:r>
            <a:r>
              <a:rPr sz="2000" u="sng" dirty="0">
                <a:uFill>
                  <a:solidFill>
                    <a:srgbClr val="000000"/>
                  </a:solidFill>
                </a:uFill>
                <a:latin typeface="Calibri"/>
                <a:cs typeface="Calibri"/>
              </a:rPr>
              <a:t>Shop</a:t>
            </a:r>
            <a:endParaRPr sz="2000" u="sng" dirty="0">
              <a:latin typeface="Calibri"/>
              <a:cs typeface="Calibri"/>
            </a:endParaRPr>
          </a:p>
        </p:txBody>
      </p:sp>
      <p:sp>
        <p:nvSpPr>
          <p:cNvPr id="4" name="object 4"/>
          <p:cNvSpPr txBox="1"/>
          <p:nvPr/>
        </p:nvSpPr>
        <p:spPr>
          <a:xfrm>
            <a:off x="296375" y="1783863"/>
            <a:ext cx="4923155" cy="3574697"/>
          </a:xfrm>
          <a:prstGeom prst="rect">
            <a:avLst/>
          </a:prstGeom>
        </p:spPr>
        <p:txBody>
          <a:bodyPr vert="horz" wrap="square" lIns="0" tIns="47625" rIns="0" bIns="0" rtlCol="0">
            <a:spAutoFit/>
          </a:bodyPr>
          <a:lstStyle/>
          <a:p>
            <a:pPr marL="12700" marR="382905">
              <a:lnSpc>
                <a:spcPts val="2160"/>
              </a:lnSpc>
              <a:spcBef>
                <a:spcPts val="375"/>
              </a:spcBef>
            </a:pPr>
            <a:r>
              <a:rPr sz="2000" spc="-5" dirty="0">
                <a:latin typeface="Calibri"/>
                <a:cs typeface="Calibri"/>
              </a:rPr>
              <a:t>sourced </a:t>
            </a:r>
            <a:r>
              <a:rPr sz="2000" spc="-15" dirty="0">
                <a:latin typeface="Calibri"/>
                <a:cs typeface="Calibri"/>
              </a:rPr>
              <a:t>from </a:t>
            </a:r>
            <a:r>
              <a:rPr lang="en-GB" sz="2000" spc="-5" dirty="0">
                <a:latin typeface="Calibri"/>
                <a:cs typeface="Calibri"/>
              </a:rPr>
              <a:t>Smart Uniforms, Batley or Asda</a:t>
            </a:r>
            <a:r>
              <a:rPr sz="2000" spc="-40" dirty="0">
                <a:latin typeface="Calibri"/>
                <a:cs typeface="Calibri"/>
              </a:rPr>
              <a:t>.</a:t>
            </a:r>
            <a:endParaRPr lang="en-GB" sz="2000" spc="-40" dirty="0">
              <a:latin typeface="Calibri"/>
              <a:cs typeface="Calibri"/>
            </a:endParaRPr>
          </a:p>
          <a:p>
            <a:pPr marL="12700" marR="382905">
              <a:lnSpc>
                <a:spcPts val="2160"/>
              </a:lnSpc>
              <a:spcBef>
                <a:spcPts val="375"/>
              </a:spcBef>
            </a:pPr>
            <a:r>
              <a:rPr sz="2000" dirty="0">
                <a:latin typeface="Calibri"/>
                <a:cs typeface="Calibri"/>
              </a:rPr>
              <a:t>It </a:t>
            </a:r>
            <a:r>
              <a:rPr sz="2000" spc="-10" dirty="0">
                <a:latin typeface="Calibri"/>
                <a:cs typeface="Calibri"/>
              </a:rPr>
              <a:t>is </a:t>
            </a:r>
            <a:r>
              <a:rPr sz="2000" spc="-5" dirty="0">
                <a:latin typeface="Calibri"/>
                <a:cs typeface="Calibri"/>
              </a:rPr>
              <a:t>essential </a:t>
            </a:r>
            <a:r>
              <a:rPr sz="2000" dirty="0">
                <a:latin typeface="Calibri"/>
                <a:cs typeface="Calibri"/>
              </a:rPr>
              <a:t>all </a:t>
            </a:r>
            <a:r>
              <a:rPr sz="2000" spc="-5" dirty="0">
                <a:latin typeface="Calibri"/>
                <a:cs typeface="Calibri"/>
              </a:rPr>
              <a:t>items of </a:t>
            </a:r>
            <a:r>
              <a:rPr sz="2000" dirty="0">
                <a:latin typeface="Calibri"/>
                <a:cs typeface="Calibri"/>
              </a:rPr>
              <a:t>clothing </a:t>
            </a:r>
            <a:r>
              <a:rPr sz="2000" spc="-10" dirty="0">
                <a:latin typeface="Calibri"/>
                <a:cs typeface="Calibri"/>
              </a:rPr>
              <a:t>are </a:t>
            </a:r>
            <a:r>
              <a:rPr sz="2000" dirty="0">
                <a:latin typeface="Calibri"/>
                <a:cs typeface="Calibri"/>
              </a:rPr>
              <a:t>clearly  </a:t>
            </a:r>
            <a:r>
              <a:rPr sz="2000" spc="-5" dirty="0">
                <a:latin typeface="Calibri"/>
                <a:cs typeface="Calibri"/>
              </a:rPr>
              <a:t>labelled </a:t>
            </a:r>
            <a:r>
              <a:rPr sz="2000" dirty="0">
                <a:latin typeface="Calibri"/>
                <a:cs typeface="Calibri"/>
              </a:rPr>
              <a:t>with </a:t>
            </a:r>
            <a:r>
              <a:rPr sz="2000" spc="5" dirty="0">
                <a:latin typeface="Calibri"/>
                <a:cs typeface="Calibri"/>
              </a:rPr>
              <a:t>the </a:t>
            </a:r>
            <a:r>
              <a:rPr sz="2000" spc="-5" dirty="0">
                <a:latin typeface="Calibri"/>
                <a:cs typeface="Calibri"/>
              </a:rPr>
              <a:t>name of </a:t>
            </a:r>
            <a:r>
              <a:rPr sz="2000" dirty="0">
                <a:latin typeface="Calibri"/>
                <a:cs typeface="Calibri"/>
              </a:rPr>
              <a:t>the child and class,  </a:t>
            </a:r>
            <a:r>
              <a:rPr sz="2000" spc="-5" dirty="0">
                <a:latin typeface="Calibri"/>
                <a:cs typeface="Calibri"/>
              </a:rPr>
              <a:t>including </a:t>
            </a:r>
            <a:r>
              <a:rPr sz="2000" spc="-10" dirty="0">
                <a:latin typeface="Calibri"/>
                <a:cs typeface="Calibri"/>
              </a:rPr>
              <a:t>outdoor</a:t>
            </a:r>
            <a:r>
              <a:rPr sz="2000" spc="-35" dirty="0">
                <a:latin typeface="Calibri"/>
                <a:cs typeface="Calibri"/>
              </a:rPr>
              <a:t> </a:t>
            </a:r>
            <a:r>
              <a:rPr sz="2000" dirty="0">
                <a:latin typeface="Calibri"/>
                <a:cs typeface="Calibri"/>
              </a:rPr>
              <a:t>clothing.</a:t>
            </a:r>
          </a:p>
          <a:p>
            <a:pPr marL="12700">
              <a:lnSpc>
                <a:spcPct val="100000"/>
              </a:lnSpc>
              <a:spcBef>
                <a:spcPts val="755"/>
              </a:spcBef>
            </a:pPr>
            <a:r>
              <a:rPr sz="2000" u="sng" spc="-10" dirty="0" err="1">
                <a:uFill>
                  <a:solidFill>
                    <a:srgbClr val="000000"/>
                  </a:solidFill>
                </a:uFill>
                <a:latin typeface="Calibri"/>
                <a:cs typeface="Calibri"/>
              </a:rPr>
              <a:t>Jewellery</a:t>
            </a:r>
            <a:r>
              <a:rPr sz="2000" u="sng" spc="-10" dirty="0">
                <a:uFill>
                  <a:solidFill>
                    <a:srgbClr val="000000"/>
                  </a:solidFill>
                </a:uFill>
                <a:latin typeface="Calibri"/>
                <a:cs typeface="Calibri"/>
              </a:rPr>
              <a:t> </a:t>
            </a:r>
            <a:r>
              <a:rPr sz="2000" u="sng" dirty="0">
                <a:uFill>
                  <a:solidFill>
                    <a:srgbClr val="000000"/>
                  </a:solidFill>
                </a:uFill>
                <a:latin typeface="Calibri"/>
                <a:cs typeface="Calibri"/>
              </a:rPr>
              <a:t>&amp;</a:t>
            </a:r>
            <a:r>
              <a:rPr sz="2000" u="sng" spc="10" dirty="0">
                <a:uFill>
                  <a:solidFill>
                    <a:srgbClr val="000000"/>
                  </a:solidFill>
                </a:uFill>
                <a:latin typeface="Calibri"/>
                <a:cs typeface="Calibri"/>
              </a:rPr>
              <a:t> </a:t>
            </a:r>
            <a:r>
              <a:rPr sz="2000" u="sng" spc="-15" dirty="0">
                <a:uFill>
                  <a:solidFill>
                    <a:srgbClr val="000000"/>
                  </a:solidFill>
                </a:uFill>
                <a:latin typeface="Calibri"/>
                <a:cs typeface="Calibri"/>
              </a:rPr>
              <a:t>Makeup</a:t>
            </a:r>
            <a:endParaRPr sz="2000" u="sng" dirty="0">
              <a:latin typeface="Calibri"/>
              <a:cs typeface="Calibri"/>
            </a:endParaRPr>
          </a:p>
          <a:p>
            <a:pPr marL="12700" marR="26670">
              <a:lnSpc>
                <a:spcPts val="2160"/>
              </a:lnSpc>
              <a:spcBef>
                <a:spcPts val="1030"/>
              </a:spcBef>
            </a:pPr>
            <a:r>
              <a:rPr sz="2000" spc="-5" dirty="0">
                <a:latin typeface="Calibri"/>
                <a:cs typeface="Calibri"/>
              </a:rPr>
              <a:t>Please </a:t>
            </a:r>
            <a:r>
              <a:rPr sz="2000" dirty="0">
                <a:latin typeface="Calibri"/>
                <a:cs typeface="Calibri"/>
              </a:rPr>
              <a:t>can </a:t>
            </a:r>
            <a:r>
              <a:rPr sz="2000" spc="-10" dirty="0">
                <a:latin typeface="Calibri"/>
                <a:cs typeface="Calibri"/>
              </a:rPr>
              <a:t>you </a:t>
            </a:r>
            <a:r>
              <a:rPr sz="2000" spc="-15" dirty="0">
                <a:latin typeface="Calibri"/>
                <a:cs typeface="Calibri"/>
              </a:rPr>
              <a:t>make </a:t>
            </a:r>
            <a:r>
              <a:rPr sz="2000" spc="-10" dirty="0">
                <a:latin typeface="Calibri"/>
                <a:cs typeface="Calibri"/>
              </a:rPr>
              <a:t>sure your </a:t>
            </a:r>
            <a:r>
              <a:rPr sz="2000" dirty="0">
                <a:latin typeface="Calibri"/>
                <a:cs typeface="Calibri"/>
              </a:rPr>
              <a:t>child </a:t>
            </a:r>
            <a:r>
              <a:rPr sz="2000" spc="-5" dirty="0">
                <a:latin typeface="Calibri"/>
                <a:cs typeface="Calibri"/>
              </a:rPr>
              <a:t>is not  wearing </a:t>
            </a:r>
            <a:r>
              <a:rPr sz="2000" spc="-15" dirty="0">
                <a:latin typeface="Calibri"/>
                <a:cs typeface="Calibri"/>
              </a:rPr>
              <a:t>any </a:t>
            </a:r>
            <a:r>
              <a:rPr sz="2000" spc="-5" dirty="0">
                <a:latin typeface="Calibri"/>
                <a:cs typeface="Calibri"/>
              </a:rPr>
              <a:t>jewellery </a:t>
            </a:r>
            <a:r>
              <a:rPr sz="2000" spc="-10" dirty="0">
                <a:latin typeface="Calibri"/>
                <a:cs typeface="Calibri"/>
              </a:rPr>
              <a:t>to </a:t>
            </a:r>
            <a:r>
              <a:rPr sz="2000" spc="-5" dirty="0">
                <a:latin typeface="Calibri"/>
                <a:cs typeface="Calibri"/>
              </a:rPr>
              <a:t>school </a:t>
            </a:r>
            <a:r>
              <a:rPr sz="2000" dirty="0">
                <a:latin typeface="Calibri"/>
                <a:cs typeface="Calibri"/>
              </a:rPr>
              <a:t>- </a:t>
            </a:r>
            <a:r>
              <a:rPr sz="2000" spc="-5" dirty="0">
                <a:latin typeface="Calibri"/>
                <a:cs typeface="Calibri"/>
              </a:rPr>
              <a:t>only studs are  allowed </a:t>
            </a:r>
            <a:r>
              <a:rPr sz="2000" dirty="0">
                <a:latin typeface="Calibri"/>
                <a:cs typeface="Calibri"/>
              </a:rPr>
              <a:t>due </a:t>
            </a:r>
            <a:r>
              <a:rPr sz="2000" spc="-20" dirty="0">
                <a:latin typeface="Calibri"/>
                <a:cs typeface="Calibri"/>
              </a:rPr>
              <a:t>to </a:t>
            </a:r>
            <a:r>
              <a:rPr sz="2000" spc="-5" dirty="0">
                <a:latin typeface="Calibri"/>
                <a:cs typeface="Calibri"/>
              </a:rPr>
              <a:t>health </a:t>
            </a:r>
            <a:r>
              <a:rPr sz="2000" dirty="0">
                <a:latin typeface="Calibri"/>
                <a:cs typeface="Calibri"/>
              </a:rPr>
              <a:t>and </a:t>
            </a:r>
            <a:r>
              <a:rPr sz="2000" spc="-15" dirty="0">
                <a:latin typeface="Calibri"/>
                <a:cs typeface="Calibri"/>
              </a:rPr>
              <a:t>safety</a:t>
            </a:r>
            <a:r>
              <a:rPr sz="2000" spc="15" dirty="0">
                <a:latin typeface="Calibri"/>
                <a:cs typeface="Calibri"/>
              </a:rPr>
              <a:t> </a:t>
            </a:r>
            <a:r>
              <a:rPr sz="2000" spc="-5" dirty="0">
                <a:latin typeface="Calibri"/>
                <a:cs typeface="Calibri"/>
              </a:rPr>
              <a:t>reasons.</a:t>
            </a:r>
            <a:endParaRPr sz="2000" dirty="0">
              <a:latin typeface="Calibri"/>
              <a:cs typeface="Calibri"/>
            </a:endParaRPr>
          </a:p>
          <a:p>
            <a:pPr marL="12700">
              <a:lnSpc>
                <a:spcPts val="2130"/>
              </a:lnSpc>
            </a:pPr>
            <a:r>
              <a:rPr sz="2000" spc="-10" dirty="0">
                <a:latin typeface="Calibri"/>
                <a:cs typeface="Calibri"/>
              </a:rPr>
              <a:t>Valuables </a:t>
            </a:r>
            <a:r>
              <a:rPr sz="2000" spc="-5" dirty="0">
                <a:latin typeface="Calibri"/>
                <a:cs typeface="Calibri"/>
              </a:rPr>
              <a:t>should not be </a:t>
            </a:r>
            <a:r>
              <a:rPr sz="2000" spc="-10" dirty="0">
                <a:latin typeface="Calibri"/>
                <a:cs typeface="Calibri"/>
              </a:rPr>
              <a:t>brought </a:t>
            </a:r>
            <a:r>
              <a:rPr sz="2000" spc="-15" dirty="0">
                <a:latin typeface="Calibri"/>
                <a:cs typeface="Calibri"/>
              </a:rPr>
              <a:t>into</a:t>
            </a:r>
            <a:r>
              <a:rPr sz="2000" spc="-35" dirty="0">
                <a:latin typeface="Calibri"/>
                <a:cs typeface="Calibri"/>
              </a:rPr>
              <a:t> </a:t>
            </a:r>
            <a:r>
              <a:rPr sz="2000" spc="-5" dirty="0">
                <a:latin typeface="Calibri"/>
                <a:cs typeface="Calibri"/>
              </a:rPr>
              <a:t>school.</a:t>
            </a:r>
            <a:endParaRPr sz="2000" dirty="0">
              <a:latin typeface="Calibri"/>
              <a:cs typeface="Calibri"/>
            </a:endParaRPr>
          </a:p>
          <a:p>
            <a:pPr marL="12700">
              <a:lnSpc>
                <a:spcPct val="100000"/>
              </a:lnSpc>
              <a:spcBef>
                <a:spcPts val="765"/>
              </a:spcBef>
            </a:pPr>
            <a:r>
              <a:rPr sz="2000" spc="-10" dirty="0">
                <a:latin typeface="Calibri"/>
                <a:cs typeface="Calibri"/>
              </a:rPr>
              <a:t>Any </a:t>
            </a:r>
            <a:r>
              <a:rPr sz="2000" spc="-5" dirty="0">
                <a:latin typeface="Calibri"/>
                <a:cs typeface="Calibri"/>
              </a:rPr>
              <a:t>sort of </a:t>
            </a:r>
            <a:r>
              <a:rPr sz="2000" spc="-15" dirty="0">
                <a:latin typeface="Calibri"/>
                <a:cs typeface="Calibri"/>
              </a:rPr>
              <a:t>makeup </a:t>
            </a:r>
            <a:r>
              <a:rPr sz="2000" spc="-5" dirty="0">
                <a:latin typeface="Calibri"/>
                <a:cs typeface="Calibri"/>
              </a:rPr>
              <a:t>is not allowed in</a:t>
            </a:r>
            <a:r>
              <a:rPr sz="2000" spc="25" dirty="0">
                <a:latin typeface="Calibri"/>
                <a:cs typeface="Calibri"/>
              </a:rPr>
              <a:t> </a:t>
            </a:r>
            <a:r>
              <a:rPr sz="2000" spc="-5" dirty="0">
                <a:latin typeface="Calibri"/>
                <a:cs typeface="Calibri"/>
              </a:rPr>
              <a:t>school</a:t>
            </a:r>
            <a:endParaRPr sz="2000" dirty="0">
              <a:latin typeface="Calibri"/>
              <a:cs typeface="Calibri"/>
            </a:endParaRPr>
          </a:p>
        </p:txBody>
      </p:sp>
      <p:sp>
        <p:nvSpPr>
          <p:cNvPr id="5" name="object 5"/>
          <p:cNvSpPr txBox="1"/>
          <p:nvPr/>
        </p:nvSpPr>
        <p:spPr>
          <a:xfrm>
            <a:off x="296375" y="5253117"/>
            <a:ext cx="2138680" cy="330835"/>
          </a:xfrm>
          <a:prstGeom prst="rect">
            <a:avLst/>
          </a:prstGeom>
        </p:spPr>
        <p:txBody>
          <a:bodyPr vert="horz" wrap="square" lIns="0" tIns="13335" rIns="0" bIns="0" rtlCol="0">
            <a:spAutoFit/>
          </a:bodyPr>
          <a:lstStyle/>
          <a:p>
            <a:pPr marL="12700">
              <a:lnSpc>
                <a:spcPct val="100000"/>
              </a:lnSpc>
              <a:spcBef>
                <a:spcPts val="105"/>
              </a:spcBef>
            </a:pPr>
            <a:r>
              <a:rPr sz="2000" spc="5" dirty="0">
                <a:latin typeface="Calibri"/>
                <a:cs typeface="Calibri"/>
              </a:rPr>
              <a:t>e.g. </a:t>
            </a:r>
            <a:r>
              <a:rPr sz="2000" spc="-10" dirty="0">
                <a:latin typeface="Calibri"/>
                <a:cs typeface="Calibri"/>
              </a:rPr>
              <a:t>kajal </a:t>
            </a:r>
            <a:r>
              <a:rPr sz="2000" spc="-5" dirty="0">
                <a:latin typeface="Calibri"/>
                <a:cs typeface="Calibri"/>
              </a:rPr>
              <a:t>or</a:t>
            </a:r>
            <a:r>
              <a:rPr sz="2000" spc="-50" dirty="0">
                <a:latin typeface="Calibri"/>
                <a:cs typeface="Calibri"/>
              </a:rPr>
              <a:t> </a:t>
            </a:r>
            <a:r>
              <a:rPr sz="2000" spc="-30" dirty="0">
                <a:latin typeface="Calibri"/>
                <a:cs typeface="Calibri"/>
              </a:rPr>
              <a:t>eyeliner.</a:t>
            </a:r>
            <a:endParaRPr sz="2000" dirty="0">
              <a:latin typeface="Calibri"/>
              <a:cs typeface="Calibri"/>
            </a:endParaRPr>
          </a:p>
        </p:txBody>
      </p:sp>
      <p:sp>
        <p:nvSpPr>
          <p:cNvPr id="6" name="object 6"/>
          <p:cNvSpPr txBox="1"/>
          <p:nvPr/>
        </p:nvSpPr>
        <p:spPr>
          <a:xfrm>
            <a:off x="296375" y="1235144"/>
            <a:ext cx="6147435" cy="612347"/>
          </a:xfrm>
          <a:prstGeom prst="rect">
            <a:avLst/>
          </a:prstGeom>
        </p:spPr>
        <p:txBody>
          <a:bodyPr vert="horz" wrap="square" lIns="0" tIns="47625" rIns="0" bIns="0" rtlCol="0">
            <a:spAutoFit/>
          </a:bodyPr>
          <a:lstStyle/>
          <a:p>
            <a:pPr marL="12700" marR="5080">
              <a:lnSpc>
                <a:spcPts val="2160"/>
              </a:lnSpc>
              <a:spcBef>
                <a:spcPts val="375"/>
              </a:spcBef>
              <a:tabLst>
                <a:tab pos="5178425" algn="l"/>
              </a:tabLst>
            </a:pPr>
            <a:r>
              <a:rPr sz="2000" spc="-5" dirty="0">
                <a:latin typeface="Calibri"/>
                <a:cs typeface="Calibri"/>
              </a:rPr>
              <a:t>More </a:t>
            </a:r>
            <a:r>
              <a:rPr sz="2000" spc="-10" dirty="0">
                <a:latin typeface="Calibri"/>
                <a:cs typeface="Calibri"/>
              </a:rPr>
              <a:t>information </a:t>
            </a:r>
            <a:r>
              <a:rPr sz="2000" spc="-5" dirty="0">
                <a:latin typeface="Calibri"/>
                <a:cs typeface="Calibri"/>
              </a:rPr>
              <a:t>is </a:t>
            </a:r>
            <a:r>
              <a:rPr sz="2000" spc="-10" dirty="0">
                <a:latin typeface="Calibri"/>
                <a:cs typeface="Calibri"/>
              </a:rPr>
              <a:t>available </a:t>
            </a:r>
            <a:r>
              <a:rPr sz="2000" spc="-5" dirty="0">
                <a:latin typeface="Calibri"/>
                <a:cs typeface="Calibri"/>
              </a:rPr>
              <a:t>on </a:t>
            </a:r>
            <a:r>
              <a:rPr sz="2000" dirty="0">
                <a:latin typeface="Calibri"/>
                <a:cs typeface="Calibri"/>
              </a:rPr>
              <a:t>the</a:t>
            </a:r>
            <a:r>
              <a:rPr sz="2000" spc="95" dirty="0">
                <a:latin typeface="Calibri"/>
                <a:cs typeface="Calibri"/>
              </a:rPr>
              <a:t> </a:t>
            </a:r>
            <a:r>
              <a:rPr sz="2000" spc="-10" dirty="0">
                <a:latin typeface="Calibri"/>
                <a:cs typeface="Calibri"/>
              </a:rPr>
              <a:t>website</a:t>
            </a:r>
            <a:r>
              <a:rPr sz="2000" spc="25" dirty="0">
                <a:latin typeface="Calibri"/>
                <a:cs typeface="Calibri"/>
              </a:rPr>
              <a:t> </a:t>
            </a:r>
            <a:r>
              <a:rPr sz="2000" spc="-5" dirty="0">
                <a:latin typeface="Calibri"/>
                <a:cs typeface="Calibri"/>
              </a:rPr>
              <a:t>but	</a:t>
            </a:r>
            <a:r>
              <a:rPr sz="2000" b="1" u="sng" dirty="0">
                <a:uFill>
                  <a:solidFill>
                    <a:srgbClr val="000000"/>
                  </a:solidFill>
                </a:uFill>
                <a:latin typeface="Calibri"/>
                <a:cs typeface="Calibri"/>
              </a:rPr>
              <a:t>Hair</a:t>
            </a:r>
            <a:r>
              <a:rPr sz="2000" b="1" u="sng" spc="-95" dirty="0">
                <a:uFill>
                  <a:solidFill>
                    <a:srgbClr val="000000"/>
                  </a:solidFill>
                </a:uFill>
                <a:latin typeface="Calibri"/>
                <a:cs typeface="Calibri"/>
              </a:rPr>
              <a:t> </a:t>
            </a:r>
            <a:r>
              <a:rPr sz="2000" b="1" u="sng" spc="-5" dirty="0">
                <a:uFill>
                  <a:solidFill>
                    <a:srgbClr val="000000"/>
                  </a:solidFill>
                </a:uFill>
                <a:latin typeface="Calibri"/>
                <a:cs typeface="Calibri"/>
              </a:rPr>
              <a:t>Cuts </a:t>
            </a:r>
            <a:r>
              <a:rPr sz="2000" b="1" u="sng" spc="-5" dirty="0">
                <a:latin typeface="Calibri"/>
                <a:cs typeface="Calibri"/>
              </a:rPr>
              <a:t> </a:t>
            </a:r>
            <a:r>
              <a:rPr sz="2000" spc="-15" dirty="0">
                <a:latin typeface="Calibri"/>
                <a:cs typeface="Calibri"/>
              </a:rPr>
              <a:t>for </a:t>
            </a:r>
            <a:r>
              <a:rPr sz="2000" spc="-10" dirty="0">
                <a:latin typeface="Calibri"/>
                <a:cs typeface="Calibri"/>
              </a:rPr>
              <a:t>your information </a:t>
            </a:r>
            <a:r>
              <a:rPr sz="2000" dirty="0">
                <a:latin typeface="Calibri"/>
                <a:cs typeface="Calibri"/>
              </a:rPr>
              <a:t>the </a:t>
            </a:r>
            <a:r>
              <a:rPr sz="2000" spc="-10" dirty="0">
                <a:latin typeface="Calibri"/>
                <a:cs typeface="Calibri"/>
              </a:rPr>
              <a:t>uniform </a:t>
            </a:r>
            <a:r>
              <a:rPr sz="2000" dirty="0">
                <a:latin typeface="Calibri"/>
                <a:cs typeface="Calibri"/>
              </a:rPr>
              <a:t>can </a:t>
            </a:r>
            <a:r>
              <a:rPr sz="2000" spc="-5" dirty="0">
                <a:latin typeface="Calibri"/>
                <a:cs typeface="Calibri"/>
              </a:rPr>
              <a:t>be</a:t>
            </a:r>
            <a:endParaRPr sz="2000" dirty="0">
              <a:latin typeface="Calibri"/>
              <a:cs typeface="Calibri"/>
            </a:endParaRPr>
          </a:p>
        </p:txBody>
      </p:sp>
      <p:sp>
        <p:nvSpPr>
          <p:cNvPr id="7" name="object 7"/>
          <p:cNvSpPr txBox="1"/>
          <p:nvPr/>
        </p:nvSpPr>
        <p:spPr>
          <a:xfrm>
            <a:off x="5462633" y="1542081"/>
            <a:ext cx="5029200" cy="2453640"/>
          </a:xfrm>
          <a:prstGeom prst="rect">
            <a:avLst/>
          </a:prstGeom>
        </p:spPr>
        <p:txBody>
          <a:bodyPr vert="horz" wrap="square" lIns="0" tIns="108585" rIns="0" bIns="0" rtlCol="0">
            <a:spAutoFit/>
          </a:bodyPr>
          <a:lstStyle/>
          <a:p>
            <a:pPr marL="12700">
              <a:lnSpc>
                <a:spcPct val="100000"/>
              </a:lnSpc>
              <a:spcBef>
                <a:spcPts val="855"/>
              </a:spcBef>
            </a:pPr>
            <a:r>
              <a:rPr sz="2000" spc="-5" dirty="0">
                <a:latin typeface="Calibri"/>
                <a:cs typeface="Calibri"/>
              </a:rPr>
              <a:t>The </a:t>
            </a:r>
            <a:r>
              <a:rPr sz="2000" spc="-10" dirty="0">
                <a:latin typeface="Calibri"/>
                <a:cs typeface="Calibri"/>
              </a:rPr>
              <a:t>following </a:t>
            </a:r>
            <a:r>
              <a:rPr sz="2000" spc="-5" dirty="0">
                <a:latin typeface="Calibri"/>
                <a:cs typeface="Calibri"/>
              </a:rPr>
              <a:t>haircuts are not</a:t>
            </a:r>
            <a:r>
              <a:rPr sz="2000" spc="-15" dirty="0">
                <a:latin typeface="Calibri"/>
                <a:cs typeface="Calibri"/>
              </a:rPr>
              <a:t> </a:t>
            </a:r>
            <a:r>
              <a:rPr sz="2000" spc="-5" dirty="0">
                <a:latin typeface="Calibri"/>
                <a:cs typeface="Calibri"/>
              </a:rPr>
              <a:t>allowed:</a:t>
            </a:r>
            <a:endParaRPr sz="2000" dirty="0">
              <a:latin typeface="Calibri"/>
              <a:cs typeface="Calibri"/>
            </a:endParaRPr>
          </a:p>
          <a:p>
            <a:pPr marL="12700" marR="5080">
              <a:lnSpc>
                <a:spcPts val="2160"/>
              </a:lnSpc>
              <a:spcBef>
                <a:spcPts val="1025"/>
              </a:spcBef>
            </a:pPr>
            <a:r>
              <a:rPr sz="2000" spc="-95" dirty="0">
                <a:latin typeface="Calibri"/>
                <a:cs typeface="Calibri"/>
              </a:rPr>
              <a:t>To </a:t>
            </a:r>
            <a:r>
              <a:rPr sz="2000" spc="-20" dirty="0">
                <a:latin typeface="Calibri"/>
                <a:cs typeface="Calibri"/>
              </a:rPr>
              <a:t>shave </a:t>
            </a:r>
            <a:r>
              <a:rPr sz="2000" spc="-5" dirty="0">
                <a:latin typeface="Calibri"/>
                <a:cs typeface="Calibri"/>
              </a:rPr>
              <a:t>some parts of </a:t>
            </a:r>
            <a:r>
              <a:rPr sz="2000" dirty="0">
                <a:latin typeface="Calibri"/>
                <a:cs typeface="Calibri"/>
              </a:rPr>
              <a:t>the </a:t>
            </a:r>
            <a:r>
              <a:rPr sz="2000" spc="-5" dirty="0">
                <a:latin typeface="Calibri"/>
                <a:cs typeface="Calibri"/>
              </a:rPr>
              <a:t>head </a:t>
            </a:r>
            <a:r>
              <a:rPr sz="2000" dirty="0">
                <a:latin typeface="Calibri"/>
                <a:cs typeface="Calibri"/>
              </a:rPr>
              <a:t>and </a:t>
            </a:r>
            <a:r>
              <a:rPr sz="2000" spc="-20" dirty="0">
                <a:latin typeface="Calibri"/>
                <a:cs typeface="Calibri"/>
              </a:rPr>
              <a:t>leave </a:t>
            </a:r>
            <a:r>
              <a:rPr sz="2000" spc="-5" dirty="0">
                <a:latin typeface="Calibri"/>
                <a:cs typeface="Calibri"/>
              </a:rPr>
              <a:t>other  parts </a:t>
            </a:r>
            <a:r>
              <a:rPr sz="2000" spc="-10" dirty="0">
                <a:latin typeface="Calibri"/>
                <a:cs typeface="Calibri"/>
              </a:rPr>
              <a:t>unshaved </a:t>
            </a:r>
            <a:r>
              <a:rPr sz="2000" spc="5" dirty="0">
                <a:latin typeface="Calibri"/>
                <a:cs typeface="Calibri"/>
              </a:rPr>
              <a:t>e.g. </a:t>
            </a:r>
            <a:r>
              <a:rPr sz="2000" spc="-5" dirty="0">
                <a:latin typeface="Calibri"/>
                <a:cs typeface="Calibri"/>
              </a:rPr>
              <a:t>mohican, </a:t>
            </a:r>
            <a:r>
              <a:rPr sz="2000" spc="-15" dirty="0">
                <a:latin typeface="Calibri"/>
                <a:cs typeface="Calibri"/>
              </a:rPr>
              <a:t>flattops, </a:t>
            </a:r>
            <a:r>
              <a:rPr sz="2000" spc="-5" dirty="0">
                <a:latin typeface="Calibri"/>
                <a:cs typeface="Calibri"/>
              </a:rPr>
              <a:t>fades,  mullets, </a:t>
            </a:r>
            <a:r>
              <a:rPr sz="2000" spc="-10" dirty="0">
                <a:latin typeface="Calibri"/>
                <a:cs typeface="Calibri"/>
              </a:rPr>
              <a:t>crew</a:t>
            </a:r>
            <a:r>
              <a:rPr sz="2000" spc="15" dirty="0">
                <a:latin typeface="Calibri"/>
                <a:cs typeface="Calibri"/>
              </a:rPr>
              <a:t> </a:t>
            </a:r>
            <a:r>
              <a:rPr sz="2000" dirty="0">
                <a:latin typeface="Calibri"/>
                <a:cs typeface="Calibri"/>
              </a:rPr>
              <a:t>cuts.</a:t>
            </a:r>
          </a:p>
          <a:p>
            <a:pPr marL="12700">
              <a:lnSpc>
                <a:spcPct val="100000"/>
              </a:lnSpc>
              <a:spcBef>
                <a:spcPts val="725"/>
              </a:spcBef>
            </a:pPr>
            <a:r>
              <a:rPr sz="2000" spc="-5" dirty="0">
                <a:latin typeface="Calibri"/>
                <a:cs typeface="Calibri"/>
              </a:rPr>
              <a:t>Short back </a:t>
            </a:r>
            <a:r>
              <a:rPr sz="2000" dirty="0">
                <a:latin typeface="Calibri"/>
                <a:cs typeface="Calibri"/>
              </a:rPr>
              <a:t>and </a:t>
            </a:r>
            <a:r>
              <a:rPr sz="2000" spc="-5" dirty="0">
                <a:latin typeface="Calibri"/>
                <a:cs typeface="Calibri"/>
              </a:rPr>
              <a:t>sides or</a:t>
            </a:r>
            <a:r>
              <a:rPr sz="2000" spc="-20" dirty="0">
                <a:latin typeface="Calibri"/>
                <a:cs typeface="Calibri"/>
              </a:rPr>
              <a:t> </a:t>
            </a:r>
            <a:r>
              <a:rPr sz="2000" spc="-10" dirty="0">
                <a:latin typeface="Calibri"/>
                <a:cs typeface="Calibri"/>
              </a:rPr>
              <a:t>step.</a:t>
            </a:r>
            <a:endParaRPr sz="2000" dirty="0">
              <a:latin typeface="Calibri"/>
              <a:cs typeface="Calibri"/>
            </a:endParaRPr>
          </a:p>
          <a:p>
            <a:pPr marL="12700" marR="601980">
              <a:lnSpc>
                <a:spcPts val="2160"/>
              </a:lnSpc>
              <a:spcBef>
                <a:spcPts val="1040"/>
              </a:spcBef>
            </a:pPr>
            <a:r>
              <a:rPr sz="2000" spc="-5" dirty="0">
                <a:latin typeface="Calibri"/>
                <a:cs typeface="Calibri"/>
              </a:rPr>
              <a:t>Lines </a:t>
            </a:r>
            <a:r>
              <a:rPr sz="2000" dirty="0">
                <a:latin typeface="Calibri"/>
                <a:cs typeface="Calibri"/>
              </a:rPr>
              <a:t>cut </a:t>
            </a:r>
            <a:r>
              <a:rPr sz="2000" spc="-15" dirty="0">
                <a:latin typeface="Calibri"/>
                <a:cs typeface="Calibri"/>
              </a:rPr>
              <a:t>into </a:t>
            </a:r>
            <a:r>
              <a:rPr sz="2000" spc="-10" dirty="0">
                <a:latin typeface="Calibri"/>
                <a:cs typeface="Calibri"/>
              </a:rPr>
              <a:t>any </a:t>
            </a:r>
            <a:r>
              <a:rPr sz="2000" spc="-5" dirty="0">
                <a:latin typeface="Calibri"/>
                <a:cs typeface="Calibri"/>
              </a:rPr>
              <a:t>part of </a:t>
            </a:r>
            <a:r>
              <a:rPr sz="2000" dirty="0">
                <a:latin typeface="Calibri"/>
                <a:cs typeface="Calibri"/>
              </a:rPr>
              <a:t>the </a:t>
            </a:r>
            <a:r>
              <a:rPr sz="2000" spc="-5" dirty="0">
                <a:latin typeface="Calibri"/>
                <a:cs typeface="Calibri"/>
              </a:rPr>
              <a:t>hair including  sideburns.</a:t>
            </a:r>
            <a:endParaRPr sz="2000" dirty="0">
              <a:latin typeface="Calibri"/>
              <a:cs typeface="Calibri"/>
            </a:endParaRPr>
          </a:p>
        </p:txBody>
      </p:sp>
      <p:sp>
        <p:nvSpPr>
          <p:cNvPr id="8" name="object 8"/>
          <p:cNvSpPr/>
          <p:nvPr/>
        </p:nvSpPr>
        <p:spPr>
          <a:xfrm>
            <a:off x="5575955" y="4165404"/>
            <a:ext cx="2167128" cy="213969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241" y="610700"/>
            <a:ext cx="4961890" cy="695325"/>
          </a:xfrm>
          <a:prstGeom prst="rect">
            <a:avLst/>
          </a:prstGeom>
        </p:spPr>
        <p:txBody>
          <a:bodyPr vert="horz" wrap="square" lIns="0" tIns="11430" rIns="0" bIns="0" rtlCol="0">
            <a:spAutoFit/>
          </a:bodyPr>
          <a:lstStyle/>
          <a:p>
            <a:pPr marL="12700">
              <a:lnSpc>
                <a:spcPct val="100000"/>
              </a:lnSpc>
              <a:spcBef>
                <a:spcPts val="90"/>
              </a:spcBef>
            </a:pPr>
            <a:r>
              <a:rPr spc="-30" dirty="0"/>
              <a:t>School </a:t>
            </a:r>
            <a:r>
              <a:rPr spc="-45" dirty="0"/>
              <a:t>Visits </a:t>
            </a:r>
            <a:r>
              <a:rPr spc="-35" dirty="0"/>
              <a:t>and</a:t>
            </a:r>
            <a:r>
              <a:rPr spc="114" dirty="0"/>
              <a:t> </a:t>
            </a:r>
            <a:r>
              <a:rPr spc="-95" dirty="0"/>
              <a:t>Trips</a:t>
            </a:r>
          </a:p>
        </p:txBody>
      </p:sp>
      <p:sp>
        <p:nvSpPr>
          <p:cNvPr id="3" name="object 3"/>
          <p:cNvSpPr txBox="1">
            <a:spLocks noGrp="1"/>
          </p:cNvSpPr>
          <p:nvPr>
            <p:ph idx="1"/>
          </p:nvPr>
        </p:nvSpPr>
        <p:spPr>
          <a:xfrm>
            <a:off x="762000" y="1326214"/>
            <a:ext cx="8596668" cy="2498863"/>
          </a:xfrm>
          <a:prstGeom prst="rect">
            <a:avLst/>
          </a:prstGeom>
        </p:spPr>
        <p:txBody>
          <a:bodyPr vert="horz" wrap="square" lIns="0" tIns="129831" rIns="0" bIns="0" rtlCol="0">
            <a:spAutoFit/>
          </a:bodyPr>
          <a:lstStyle/>
          <a:p>
            <a:pPr marL="0" marR="5080" indent="0">
              <a:lnSpc>
                <a:spcPts val="2160"/>
              </a:lnSpc>
              <a:spcBef>
                <a:spcPts val="375"/>
              </a:spcBef>
              <a:buNone/>
            </a:pPr>
            <a:r>
              <a:rPr dirty="0"/>
              <a:t>School </a:t>
            </a:r>
            <a:r>
              <a:rPr spc="-5" dirty="0"/>
              <a:t>visits </a:t>
            </a:r>
            <a:r>
              <a:rPr dirty="0"/>
              <a:t>will </a:t>
            </a:r>
            <a:r>
              <a:rPr spc="-20" dirty="0"/>
              <a:t>take </a:t>
            </a:r>
            <a:r>
              <a:rPr spc="-5" dirty="0"/>
              <a:t>place </a:t>
            </a:r>
            <a:r>
              <a:rPr dirty="0"/>
              <a:t>during </a:t>
            </a:r>
            <a:r>
              <a:rPr spc="-5" dirty="0"/>
              <a:t>school time </a:t>
            </a:r>
            <a:r>
              <a:rPr spc="-15" dirty="0"/>
              <a:t>to </a:t>
            </a:r>
            <a:r>
              <a:rPr spc="-5" dirty="0"/>
              <a:t>support </a:t>
            </a:r>
            <a:r>
              <a:rPr spc="-10" dirty="0"/>
              <a:t>topics </a:t>
            </a:r>
            <a:r>
              <a:rPr spc="-5" dirty="0"/>
              <a:t>being taught in school. </a:t>
            </a:r>
            <a:r>
              <a:rPr dirty="0"/>
              <a:t>If the </a:t>
            </a:r>
            <a:r>
              <a:rPr spc="-5" dirty="0"/>
              <a:t>visit is  outside </a:t>
            </a:r>
            <a:r>
              <a:rPr dirty="0"/>
              <a:t>the </a:t>
            </a:r>
            <a:r>
              <a:rPr spc="-5" dirty="0"/>
              <a:t>vicinity of </a:t>
            </a:r>
            <a:r>
              <a:rPr dirty="0"/>
              <a:t>the </a:t>
            </a:r>
            <a:r>
              <a:rPr spc="-5" dirty="0"/>
              <a:t>local </a:t>
            </a:r>
            <a:r>
              <a:rPr spc="-10" dirty="0"/>
              <a:t>area </a:t>
            </a:r>
            <a:r>
              <a:rPr dirty="0"/>
              <a:t>then </a:t>
            </a:r>
            <a:r>
              <a:rPr spc="-5" dirty="0"/>
              <a:t>permission </a:t>
            </a:r>
            <a:r>
              <a:rPr dirty="0"/>
              <a:t>will </a:t>
            </a:r>
            <a:r>
              <a:rPr spc="5" dirty="0"/>
              <a:t>be </a:t>
            </a:r>
            <a:r>
              <a:rPr spc="-10" dirty="0"/>
              <a:t>sought </a:t>
            </a:r>
            <a:r>
              <a:rPr spc="-5" dirty="0"/>
              <a:t>prior </a:t>
            </a:r>
            <a:r>
              <a:rPr spc="-15" dirty="0"/>
              <a:t>to </a:t>
            </a:r>
            <a:r>
              <a:rPr dirty="0"/>
              <a:t>the trip. An annual  </a:t>
            </a:r>
            <a:r>
              <a:rPr spc="-5" dirty="0"/>
              <a:t>consent </a:t>
            </a:r>
            <a:r>
              <a:rPr spc="-15" dirty="0"/>
              <a:t>form </a:t>
            </a:r>
            <a:r>
              <a:rPr dirty="0"/>
              <a:t>will </a:t>
            </a:r>
            <a:r>
              <a:rPr spc="-5" dirty="0"/>
              <a:t>be signed by </a:t>
            </a:r>
            <a:r>
              <a:rPr dirty="0"/>
              <a:t>the </a:t>
            </a:r>
            <a:r>
              <a:rPr spc="-10" dirty="0"/>
              <a:t>parents/guardians at </a:t>
            </a:r>
            <a:r>
              <a:rPr dirty="0"/>
              <a:t>the beginning </a:t>
            </a:r>
            <a:r>
              <a:rPr spc="-5" dirty="0"/>
              <a:t>of </a:t>
            </a:r>
            <a:r>
              <a:rPr dirty="0"/>
              <a:t>the </a:t>
            </a:r>
            <a:r>
              <a:rPr spc="-5" dirty="0"/>
              <a:t>school </a:t>
            </a:r>
            <a:r>
              <a:rPr spc="-10" dirty="0"/>
              <a:t>year </a:t>
            </a:r>
            <a:r>
              <a:rPr spc="-15" dirty="0"/>
              <a:t>for </a:t>
            </a:r>
            <a:r>
              <a:rPr spc="-5" dirty="0"/>
              <a:t>visits  </a:t>
            </a:r>
            <a:r>
              <a:rPr dirty="0"/>
              <a:t>within the </a:t>
            </a:r>
            <a:r>
              <a:rPr spc="-5" dirty="0"/>
              <a:t>local </a:t>
            </a:r>
            <a:r>
              <a:rPr spc="-10" dirty="0"/>
              <a:t>environment.</a:t>
            </a:r>
          </a:p>
          <a:p>
            <a:pPr marL="0" marR="202565" indent="0">
              <a:lnSpc>
                <a:spcPts val="2160"/>
              </a:lnSpc>
              <a:spcBef>
                <a:spcPts val="994"/>
              </a:spcBef>
              <a:buNone/>
            </a:pPr>
            <a:r>
              <a:rPr spc="-30" dirty="0"/>
              <a:t>Trips </a:t>
            </a:r>
            <a:r>
              <a:rPr lang="en-GB" spc="-30" dirty="0"/>
              <a:t>are included in the school fees</a:t>
            </a:r>
            <a:r>
              <a:rPr spc="-10" dirty="0"/>
              <a:t> </a:t>
            </a:r>
            <a:r>
              <a:rPr dirty="0"/>
              <a:t>and </a:t>
            </a:r>
            <a:r>
              <a:rPr spc="-10" dirty="0"/>
              <a:t>we </a:t>
            </a:r>
            <a:r>
              <a:rPr dirty="0"/>
              <a:t>aim </a:t>
            </a:r>
            <a:r>
              <a:rPr spc="-15" dirty="0"/>
              <a:t>to </a:t>
            </a:r>
            <a:r>
              <a:rPr spc="-10" dirty="0"/>
              <a:t>provide </a:t>
            </a:r>
            <a:r>
              <a:rPr dirty="0"/>
              <a:t>2 </a:t>
            </a:r>
            <a:r>
              <a:rPr spc="-5" dirty="0"/>
              <a:t>educational </a:t>
            </a:r>
            <a:r>
              <a:rPr dirty="0"/>
              <a:t>trips </a:t>
            </a:r>
            <a:r>
              <a:rPr spc="-5" dirty="0"/>
              <a:t>per </a:t>
            </a:r>
            <a:r>
              <a:rPr spc="-10" dirty="0"/>
              <a:t>year </a:t>
            </a:r>
            <a:r>
              <a:rPr spc="-15" dirty="0"/>
              <a:t>to </a:t>
            </a:r>
            <a:r>
              <a:rPr dirty="0"/>
              <a:t>each </a:t>
            </a:r>
            <a:r>
              <a:rPr spc="-5" dirty="0"/>
              <a:t>year </a:t>
            </a:r>
            <a:r>
              <a:rPr spc="-10" dirty="0"/>
              <a:t>group. Sufficient </a:t>
            </a:r>
            <a:r>
              <a:rPr spc="-5" dirty="0"/>
              <a:t>notice of </a:t>
            </a:r>
            <a:r>
              <a:rPr dirty="0"/>
              <a:t>these trips </a:t>
            </a:r>
            <a:r>
              <a:rPr spc="-5" dirty="0"/>
              <a:t>will be </a:t>
            </a:r>
            <a:r>
              <a:rPr spc="-10" dirty="0"/>
              <a:t>provided </a:t>
            </a:r>
            <a:r>
              <a:rPr spc="-20" dirty="0"/>
              <a:t>to </a:t>
            </a:r>
            <a:r>
              <a:rPr spc="-10" dirty="0"/>
              <a:t>parents </a:t>
            </a:r>
            <a:r>
              <a:rPr spc="-5" dirty="0"/>
              <a:t>by</a:t>
            </a:r>
            <a:r>
              <a:rPr spc="45" dirty="0"/>
              <a:t> </a:t>
            </a:r>
            <a:r>
              <a:rPr spc="-40" dirty="0"/>
              <a:t>letter.</a:t>
            </a:r>
          </a:p>
        </p:txBody>
      </p:sp>
      <p:sp>
        <p:nvSpPr>
          <p:cNvPr id="4" name="object 4"/>
          <p:cNvSpPr/>
          <p:nvPr/>
        </p:nvSpPr>
        <p:spPr>
          <a:xfrm>
            <a:off x="4744987" y="4096732"/>
            <a:ext cx="4072128" cy="179527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600200" y="4017263"/>
            <a:ext cx="1993392" cy="2514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973" y="191987"/>
            <a:ext cx="4789805" cy="695325"/>
          </a:xfrm>
          <a:prstGeom prst="rect">
            <a:avLst/>
          </a:prstGeom>
        </p:spPr>
        <p:txBody>
          <a:bodyPr vert="horz" wrap="square" lIns="0" tIns="11430" rIns="0" bIns="0" rtlCol="0">
            <a:spAutoFit/>
          </a:bodyPr>
          <a:lstStyle/>
          <a:p>
            <a:pPr marL="12700">
              <a:lnSpc>
                <a:spcPct val="100000"/>
              </a:lnSpc>
              <a:spcBef>
                <a:spcPts val="90"/>
              </a:spcBef>
            </a:pPr>
            <a:r>
              <a:rPr spc="-70" dirty="0"/>
              <a:t>Parental</a:t>
            </a:r>
            <a:r>
              <a:rPr spc="-15" dirty="0"/>
              <a:t> </a:t>
            </a:r>
            <a:r>
              <a:rPr spc="-45" dirty="0"/>
              <a:t>Engagement</a:t>
            </a:r>
          </a:p>
        </p:txBody>
      </p:sp>
      <p:sp>
        <p:nvSpPr>
          <p:cNvPr id="3" name="object 3"/>
          <p:cNvSpPr txBox="1">
            <a:spLocks noGrp="1"/>
          </p:cNvSpPr>
          <p:nvPr>
            <p:ph idx="1"/>
          </p:nvPr>
        </p:nvSpPr>
        <p:spPr>
          <a:xfrm>
            <a:off x="307973" y="901028"/>
            <a:ext cx="8596668" cy="2826223"/>
          </a:xfrm>
          <a:prstGeom prst="rect">
            <a:avLst/>
          </a:prstGeom>
        </p:spPr>
        <p:txBody>
          <a:bodyPr vert="horz" wrap="square" lIns="0" tIns="47625" rIns="0" bIns="0" rtlCol="0">
            <a:spAutoFit/>
          </a:bodyPr>
          <a:lstStyle/>
          <a:p>
            <a:pPr marL="0" marR="645795" indent="0">
              <a:lnSpc>
                <a:spcPts val="2160"/>
              </a:lnSpc>
              <a:spcBef>
                <a:spcPts val="375"/>
              </a:spcBef>
              <a:buNone/>
            </a:pPr>
            <a:r>
              <a:rPr spc="-5" dirty="0"/>
              <a:t>Our school community is </a:t>
            </a:r>
            <a:r>
              <a:rPr dirty="0"/>
              <a:t>made </a:t>
            </a:r>
            <a:r>
              <a:rPr spc="-5" dirty="0"/>
              <a:t>up of children, </a:t>
            </a:r>
            <a:r>
              <a:rPr spc="-10" dirty="0"/>
              <a:t>parents, teachers, </a:t>
            </a:r>
            <a:r>
              <a:rPr spc="-5" dirty="0"/>
              <a:t>support </a:t>
            </a:r>
            <a:r>
              <a:rPr spc="-20" dirty="0"/>
              <a:t>staff </a:t>
            </a:r>
            <a:r>
              <a:rPr dirty="0"/>
              <a:t>and </a:t>
            </a:r>
            <a:r>
              <a:rPr spc="-10" dirty="0"/>
              <a:t>governors.  </a:t>
            </a:r>
            <a:r>
              <a:rPr spc="-15" dirty="0"/>
              <a:t>Everyone </a:t>
            </a:r>
            <a:r>
              <a:rPr spc="-5" dirty="0"/>
              <a:t>has </a:t>
            </a:r>
            <a:r>
              <a:rPr dirty="0"/>
              <a:t>their </a:t>
            </a:r>
            <a:r>
              <a:rPr spc="-5" dirty="0"/>
              <a:t>part </a:t>
            </a:r>
            <a:r>
              <a:rPr spc="-10" dirty="0"/>
              <a:t>to play </a:t>
            </a:r>
            <a:r>
              <a:rPr dirty="0"/>
              <a:t>and this </a:t>
            </a:r>
            <a:r>
              <a:rPr spc="-5" dirty="0"/>
              <a:t>brings with it certain</a:t>
            </a:r>
            <a:r>
              <a:rPr spc="35" dirty="0"/>
              <a:t> </a:t>
            </a:r>
            <a:r>
              <a:rPr spc="-5" dirty="0"/>
              <a:t>responsibilities.</a:t>
            </a:r>
          </a:p>
          <a:p>
            <a:pPr marL="0" marR="128270" indent="0">
              <a:lnSpc>
                <a:spcPts val="2160"/>
              </a:lnSpc>
              <a:spcBef>
                <a:spcPts val="994"/>
              </a:spcBef>
              <a:buNone/>
            </a:pPr>
            <a:r>
              <a:rPr spc="-5" dirty="0"/>
              <a:t>The </a:t>
            </a:r>
            <a:r>
              <a:rPr spc="-10" dirty="0"/>
              <a:t>partnership </a:t>
            </a:r>
            <a:r>
              <a:rPr spc="-5" dirty="0"/>
              <a:t>between school </a:t>
            </a:r>
            <a:r>
              <a:rPr dirty="0"/>
              <a:t>and </a:t>
            </a:r>
            <a:r>
              <a:rPr spc="-10" dirty="0"/>
              <a:t>parent </a:t>
            </a:r>
            <a:r>
              <a:rPr spc="-5" dirty="0"/>
              <a:t>is of </a:t>
            </a:r>
            <a:r>
              <a:rPr spc="-15" dirty="0"/>
              <a:t>great </a:t>
            </a:r>
            <a:r>
              <a:rPr spc="-5" dirty="0"/>
              <a:t>importance. </a:t>
            </a:r>
            <a:r>
              <a:rPr dirty="0"/>
              <a:t>If </a:t>
            </a:r>
            <a:r>
              <a:rPr spc="-5" dirty="0"/>
              <a:t>children </a:t>
            </a:r>
            <a:r>
              <a:rPr spc="-10" dirty="0"/>
              <a:t>are </a:t>
            </a:r>
            <a:r>
              <a:rPr spc="-15" dirty="0"/>
              <a:t>to </a:t>
            </a:r>
            <a:r>
              <a:rPr spc="-5" dirty="0"/>
              <a:t>fulfil </a:t>
            </a:r>
            <a:r>
              <a:rPr dirty="0"/>
              <a:t>their  </a:t>
            </a:r>
            <a:r>
              <a:rPr spc="-5" dirty="0"/>
              <a:t>potential </a:t>
            </a:r>
            <a:r>
              <a:rPr spc="5" dirty="0"/>
              <a:t>and </a:t>
            </a:r>
            <a:r>
              <a:rPr spc="-5" dirty="0"/>
              <a:t>benefit </a:t>
            </a:r>
            <a:r>
              <a:rPr spc="-15" dirty="0"/>
              <a:t>from </a:t>
            </a:r>
            <a:r>
              <a:rPr dirty="0"/>
              <a:t>their time </a:t>
            </a:r>
            <a:r>
              <a:rPr spc="-10" dirty="0"/>
              <a:t>spent </a:t>
            </a:r>
            <a:r>
              <a:rPr spc="-5" dirty="0"/>
              <a:t>in school, it is essential that there is </a:t>
            </a:r>
            <a:r>
              <a:rPr dirty="0"/>
              <a:t>close </a:t>
            </a:r>
            <a:r>
              <a:rPr spc="-10" dirty="0"/>
              <a:t>co-operation  </a:t>
            </a:r>
            <a:r>
              <a:rPr spc="-5" dirty="0"/>
              <a:t>between school </a:t>
            </a:r>
            <a:r>
              <a:rPr dirty="0"/>
              <a:t>and</a:t>
            </a:r>
            <a:r>
              <a:rPr spc="5" dirty="0"/>
              <a:t> </a:t>
            </a:r>
            <a:r>
              <a:rPr spc="-5" dirty="0"/>
              <a:t>home.</a:t>
            </a:r>
          </a:p>
          <a:p>
            <a:pPr marL="0" marR="5080" indent="0">
              <a:lnSpc>
                <a:spcPts val="2160"/>
              </a:lnSpc>
              <a:spcBef>
                <a:spcPts val="1010"/>
              </a:spcBef>
              <a:buNone/>
            </a:pPr>
            <a:r>
              <a:rPr spc="-5" dirty="0"/>
              <a:t>Of </a:t>
            </a:r>
            <a:r>
              <a:rPr spc="-10" dirty="0"/>
              <a:t>course, parents </a:t>
            </a:r>
            <a:r>
              <a:rPr dirty="0"/>
              <a:t>can </a:t>
            </a:r>
            <a:r>
              <a:rPr spc="-10" dirty="0"/>
              <a:t>contact </a:t>
            </a:r>
            <a:r>
              <a:rPr dirty="0"/>
              <a:t>the </a:t>
            </a:r>
            <a:r>
              <a:rPr spc="-5" dirty="0"/>
              <a:t>school </a:t>
            </a:r>
            <a:r>
              <a:rPr spc="-15" dirty="0"/>
              <a:t>at </a:t>
            </a:r>
            <a:r>
              <a:rPr spc="-10" dirty="0"/>
              <a:t>any </a:t>
            </a:r>
            <a:r>
              <a:rPr dirty="0"/>
              <a:t>time </a:t>
            </a:r>
            <a:r>
              <a:rPr spc="-10" dirty="0"/>
              <a:t>to </a:t>
            </a:r>
            <a:r>
              <a:rPr spc="-5" dirty="0"/>
              <a:t>discuss </a:t>
            </a:r>
            <a:r>
              <a:rPr spc="-15" dirty="0"/>
              <a:t>child’s </a:t>
            </a:r>
            <a:r>
              <a:rPr spc="-10" dirty="0"/>
              <a:t>progress </a:t>
            </a:r>
            <a:r>
              <a:rPr dirty="0"/>
              <a:t>and </a:t>
            </a:r>
            <a:r>
              <a:rPr spc="-10" dirty="0"/>
              <a:t>how </a:t>
            </a:r>
            <a:r>
              <a:rPr dirty="0"/>
              <a:t>the </a:t>
            </a:r>
            <a:r>
              <a:rPr spc="-10" dirty="0"/>
              <a:t>parent  </a:t>
            </a:r>
            <a:r>
              <a:rPr dirty="0"/>
              <a:t>can aid the </a:t>
            </a:r>
            <a:r>
              <a:rPr spc="-5" dirty="0"/>
              <a:t>learning of </a:t>
            </a:r>
            <a:r>
              <a:rPr dirty="0"/>
              <a:t>the child </a:t>
            </a:r>
            <a:r>
              <a:rPr spc="5" dirty="0"/>
              <a:t>and </a:t>
            </a:r>
            <a:r>
              <a:rPr spc="-10" dirty="0"/>
              <a:t>we encourage parents </a:t>
            </a:r>
            <a:r>
              <a:rPr spc="-15" dirty="0"/>
              <a:t>to </a:t>
            </a:r>
            <a:r>
              <a:rPr spc="-5" dirty="0"/>
              <a:t>do</a:t>
            </a:r>
            <a:r>
              <a:rPr spc="-60" dirty="0"/>
              <a:t> </a:t>
            </a:r>
            <a:r>
              <a:rPr spc="-5" dirty="0"/>
              <a:t>so.</a:t>
            </a:r>
          </a:p>
        </p:txBody>
      </p:sp>
      <p:sp>
        <p:nvSpPr>
          <p:cNvPr id="4" name="object 4"/>
          <p:cNvSpPr/>
          <p:nvPr/>
        </p:nvSpPr>
        <p:spPr>
          <a:xfrm>
            <a:off x="6096000" y="3987004"/>
            <a:ext cx="3599815" cy="2030095"/>
          </a:xfrm>
          <a:custGeom>
            <a:avLst/>
            <a:gdLst/>
            <a:ahLst/>
            <a:cxnLst/>
            <a:rect l="l" t="t" r="r" b="b"/>
            <a:pathLst>
              <a:path w="3599815" h="2030095">
                <a:moveTo>
                  <a:pt x="0" y="2029968"/>
                </a:moveTo>
                <a:lnTo>
                  <a:pt x="3599687" y="2029968"/>
                </a:lnTo>
                <a:lnTo>
                  <a:pt x="3599687" y="0"/>
                </a:lnTo>
                <a:lnTo>
                  <a:pt x="0" y="0"/>
                </a:lnTo>
                <a:lnTo>
                  <a:pt x="0" y="2029968"/>
                </a:lnTo>
                <a:close/>
              </a:path>
            </a:pathLst>
          </a:custGeom>
          <a:solidFill>
            <a:srgbClr val="C4BCC6"/>
          </a:solidFill>
        </p:spPr>
        <p:txBody>
          <a:bodyPr wrap="square" lIns="0" tIns="0" rIns="0" bIns="0" rtlCol="0"/>
          <a:lstStyle/>
          <a:p>
            <a:endParaRPr/>
          </a:p>
        </p:txBody>
      </p:sp>
      <p:sp>
        <p:nvSpPr>
          <p:cNvPr id="5" name="object 5"/>
          <p:cNvSpPr/>
          <p:nvPr/>
        </p:nvSpPr>
        <p:spPr>
          <a:xfrm>
            <a:off x="6096000" y="3987004"/>
            <a:ext cx="3629025" cy="2059305"/>
          </a:xfrm>
          <a:custGeom>
            <a:avLst/>
            <a:gdLst/>
            <a:ahLst/>
            <a:cxnLst/>
            <a:rect l="l" t="t" r="r" b="b"/>
            <a:pathLst>
              <a:path w="3629025" h="2059304">
                <a:moveTo>
                  <a:pt x="3622548" y="0"/>
                </a:moveTo>
                <a:lnTo>
                  <a:pt x="6096" y="0"/>
                </a:lnTo>
                <a:lnTo>
                  <a:pt x="0" y="6095"/>
                </a:lnTo>
                <a:lnTo>
                  <a:pt x="0" y="2051304"/>
                </a:lnTo>
                <a:lnTo>
                  <a:pt x="6096" y="2058924"/>
                </a:lnTo>
                <a:lnTo>
                  <a:pt x="3622548" y="2058924"/>
                </a:lnTo>
                <a:lnTo>
                  <a:pt x="3628644" y="2051304"/>
                </a:lnTo>
                <a:lnTo>
                  <a:pt x="3628644" y="2043683"/>
                </a:lnTo>
                <a:lnTo>
                  <a:pt x="28955" y="2043684"/>
                </a:lnTo>
                <a:lnTo>
                  <a:pt x="15240" y="2029968"/>
                </a:lnTo>
                <a:lnTo>
                  <a:pt x="28955" y="2029968"/>
                </a:lnTo>
                <a:lnTo>
                  <a:pt x="28955" y="28956"/>
                </a:lnTo>
                <a:lnTo>
                  <a:pt x="15240" y="28956"/>
                </a:lnTo>
                <a:lnTo>
                  <a:pt x="28955" y="13716"/>
                </a:lnTo>
                <a:lnTo>
                  <a:pt x="3628644" y="13716"/>
                </a:lnTo>
                <a:lnTo>
                  <a:pt x="3628644" y="6095"/>
                </a:lnTo>
                <a:lnTo>
                  <a:pt x="3622548" y="0"/>
                </a:lnTo>
                <a:close/>
              </a:path>
              <a:path w="3629025" h="2059304">
                <a:moveTo>
                  <a:pt x="28955" y="2029968"/>
                </a:moveTo>
                <a:lnTo>
                  <a:pt x="15240" y="2029968"/>
                </a:lnTo>
                <a:lnTo>
                  <a:pt x="28955" y="2043684"/>
                </a:lnTo>
                <a:lnTo>
                  <a:pt x="28955" y="2029968"/>
                </a:lnTo>
                <a:close/>
              </a:path>
              <a:path w="3629025" h="2059304">
                <a:moveTo>
                  <a:pt x="3601212" y="2029968"/>
                </a:moveTo>
                <a:lnTo>
                  <a:pt x="28955" y="2029968"/>
                </a:lnTo>
                <a:lnTo>
                  <a:pt x="28955" y="2043684"/>
                </a:lnTo>
                <a:lnTo>
                  <a:pt x="3601212" y="2043684"/>
                </a:lnTo>
                <a:lnTo>
                  <a:pt x="3601212" y="2029968"/>
                </a:lnTo>
                <a:close/>
              </a:path>
              <a:path w="3629025" h="2059304">
                <a:moveTo>
                  <a:pt x="3601212" y="13716"/>
                </a:moveTo>
                <a:lnTo>
                  <a:pt x="3601212" y="2043684"/>
                </a:lnTo>
                <a:lnTo>
                  <a:pt x="3614928" y="2029968"/>
                </a:lnTo>
                <a:lnTo>
                  <a:pt x="3628644" y="2029968"/>
                </a:lnTo>
                <a:lnTo>
                  <a:pt x="3628644" y="28956"/>
                </a:lnTo>
                <a:lnTo>
                  <a:pt x="3614928" y="28956"/>
                </a:lnTo>
                <a:lnTo>
                  <a:pt x="3601212" y="13716"/>
                </a:lnTo>
                <a:close/>
              </a:path>
              <a:path w="3629025" h="2059304">
                <a:moveTo>
                  <a:pt x="3628644" y="2029968"/>
                </a:moveTo>
                <a:lnTo>
                  <a:pt x="3614928" y="2029968"/>
                </a:lnTo>
                <a:lnTo>
                  <a:pt x="3601212" y="2043684"/>
                </a:lnTo>
                <a:lnTo>
                  <a:pt x="3628644" y="2043683"/>
                </a:lnTo>
                <a:lnTo>
                  <a:pt x="3628644" y="2029968"/>
                </a:lnTo>
                <a:close/>
              </a:path>
              <a:path w="3629025" h="2059304">
                <a:moveTo>
                  <a:pt x="28955" y="13716"/>
                </a:moveTo>
                <a:lnTo>
                  <a:pt x="15240" y="28956"/>
                </a:lnTo>
                <a:lnTo>
                  <a:pt x="28955" y="28956"/>
                </a:lnTo>
                <a:lnTo>
                  <a:pt x="28955" y="13716"/>
                </a:lnTo>
                <a:close/>
              </a:path>
              <a:path w="3629025" h="2059304">
                <a:moveTo>
                  <a:pt x="3601212" y="13716"/>
                </a:moveTo>
                <a:lnTo>
                  <a:pt x="28955" y="13716"/>
                </a:lnTo>
                <a:lnTo>
                  <a:pt x="28955" y="28956"/>
                </a:lnTo>
                <a:lnTo>
                  <a:pt x="3601212" y="28956"/>
                </a:lnTo>
                <a:lnTo>
                  <a:pt x="3601212" y="13716"/>
                </a:lnTo>
                <a:close/>
              </a:path>
              <a:path w="3629025" h="2059304">
                <a:moveTo>
                  <a:pt x="3628644" y="13716"/>
                </a:moveTo>
                <a:lnTo>
                  <a:pt x="3601212" y="13716"/>
                </a:lnTo>
                <a:lnTo>
                  <a:pt x="3614928" y="28956"/>
                </a:lnTo>
                <a:lnTo>
                  <a:pt x="3628644" y="28956"/>
                </a:lnTo>
                <a:lnTo>
                  <a:pt x="3628644" y="13716"/>
                </a:lnTo>
                <a:close/>
              </a:path>
            </a:pathLst>
          </a:custGeom>
          <a:solidFill>
            <a:srgbClr val="000000"/>
          </a:solidFill>
        </p:spPr>
        <p:txBody>
          <a:bodyPr wrap="square" lIns="0" tIns="0" rIns="0" bIns="0" rtlCol="0"/>
          <a:lstStyle/>
          <a:p>
            <a:endParaRPr/>
          </a:p>
        </p:txBody>
      </p:sp>
      <p:sp>
        <p:nvSpPr>
          <p:cNvPr id="6" name="object 6"/>
          <p:cNvSpPr txBox="1"/>
          <p:nvPr/>
        </p:nvSpPr>
        <p:spPr>
          <a:xfrm>
            <a:off x="6283514" y="4011333"/>
            <a:ext cx="3599815" cy="1945639"/>
          </a:xfrm>
          <a:prstGeom prst="rect">
            <a:avLst/>
          </a:prstGeom>
        </p:spPr>
        <p:txBody>
          <a:bodyPr vert="horz" wrap="square" lIns="0" tIns="12700" rIns="0" bIns="0" rtlCol="0">
            <a:spAutoFit/>
          </a:bodyPr>
          <a:lstStyle/>
          <a:p>
            <a:pPr marL="89535" marR="728980">
              <a:lnSpc>
                <a:spcPct val="100000"/>
              </a:lnSpc>
              <a:spcBef>
                <a:spcPts val="100"/>
              </a:spcBef>
            </a:pPr>
            <a:r>
              <a:rPr sz="1800" spc="-35" dirty="0">
                <a:latin typeface="Calibri"/>
                <a:cs typeface="Calibri"/>
              </a:rPr>
              <a:t>We </a:t>
            </a:r>
            <a:r>
              <a:rPr sz="1800" dirty="0">
                <a:latin typeface="Calibri"/>
                <a:cs typeface="Calibri"/>
              </a:rPr>
              <a:t>aim </a:t>
            </a:r>
            <a:r>
              <a:rPr sz="1800" spc="-10" dirty="0">
                <a:latin typeface="Calibri"/>
                <a:cs typeface="Calibri"/>
              </a:rPr>
              <a:t>to communicate </a:t>
            </a:r>
            <a:r>
              <a:rPr sz="1800" dirty="0">
                <a:latin typeface="Calibri"/>
                <a:cs typeface="Calibri"/>
              </a:rPr>
              <a:t>with  </a:t>
            </a:r>
            <a:r>
              <a:rPr sz="1800" spc="-5" dirty="0">
                <a:latin typeface="Calibri"/>
                <a:cs typeface="Calibri"/>
              </a:rPr>
              <a:t>parents in </a:t>
            </a:r>
            <a:r>
              <a:rPr sz="1800" dirty="0">
                <a:latin typeface="Calibri"/>
                <a:cs typeface="Calibri"/>
              </a:rPr>
              <a:t>the </a:t>
            </a:r>
            <a:r>
              <a:rPr sz="1800" spc="-10" dirty="0">
                <a:latin typeface="Calibri"/>
                <a:cs typeface="Calibri"/>
              </a:rPr>
              <a:t>following</a:t>
            </a:r>
            <a:r>
              <a:rPr sz="1800" spc="-30" dirty="0">
                <a:latin typeface="Calibri"/>
                <a:cs typeface="Calibri"/>
              </a:rPr>
              <a:t> </a:t>
            </a:r>
            <a:r>
              <a:rPr sz="1800" spc="-15" dirty="0">
                <a:latin typeface="Calibri"/>
                <a:cs typeface="Calibri"/>
              </a:rPr>
              <a:t>ways:</a:t>
            </a:r>
            <a:endParaRPr sz="1800" dirty="0">
              <a:latin typeface="Calibri"/>
              <a:cs typeface="Calibri"/>
            </a:endParaRPr>
          </a:p>
          <a:p>
            <a:pPr marL="1003935" indent="-914400">
              <a:lnSpc>
                <a:spcPct val="100000"/>
              </a:lnSpc>
              <a:buChar char="•"/>
              <a:tabLst>
                <a:tab pos="1003935" algn="l"/>
                <a:tab pos="1004569" algn="l"/>
              </a:tabLst>
            </a:pPr>
            <a:r>
              <a:rPr lang="en-GB" spc="-5" dirty="0">
                <a:latin typeface="Calibri"/>
                <a:cs typeface="Calibri"/>
              </a:rPr>
              <a:t>Class Dojo</a:t>
            </a:r>
            <a:endParaRPr sz="1800" dirty="0">
              <a:latin typeface="Calibri"/>
              <a:cs typeface="Calibri"/>
            </a:endParaRPr>
          </a:p>
          <a:p>
            <a:pPr marL="1003935" indent="-914400">
              <a:lnSpc>
                <a:spcPct val="100000"/>
              </a:lnSpc>
              <a:buChar char="•"/>
              <a:tabLst>
                <a:tab pos="1003935" algn="l"/>
                <a:tab pos="1004569" algn="l"/>
              </a:tabLst>
            </a:pPr>
            <a:r>
              <a:rPr sz="1800" spc="-10" dirty="0">
                <a:latin typeface="Calibri"/>
                <a:cs typeface="Calibri"/>
              </a:rPr>
              <a:t>Regular parent</a:t>
            </a:r>
            <a:r>
              <a:rPr sz="1800" spc="15" dirty="0">
                <a:latin typeface="Calibri"/>
                <a:cs typeface="Calibri"/>
              </a:rPr>
              <a:t> </a:t>
            </a:r>
            <a:r>
              <a:rPr sz="1800" spc="-10" dirty="0">
                <a:latin typeface="Calibri"/>
                <a:cs typeface="Calibri"/>
              </a:rPr>
              <a:t>workshops</a:t>
            </a:r>
            <a:endParaRPr sz="1800" dirty="0">
              <a:latin typeface="Calibri"/>
              <a:cs typeface="Calibri"/>
            </a:endParaRPr>
          </a:p>
          <a:p>
            <a:pPr marL="1003935" indent="-914400">
              <a:lnSpc>
                <a:spcPct val="100000"/>
              </a:lnSpc>
              <a:buChar char="•"/>
              <a:tabLst>
                <a:tab pos="1003935" algn="l"/>
                <a:tab pos="1004569" algn="l"/>
              </a:tabLst>
            </a:pPr>
            <a:r>
              <a:rPr sz="1800" spc="-30" dirty="0">
                <a:latin typeface="Calibri"/>
                <a:cs typeface="Calibri"/>
              </a:rPr>
              <a:t>Termly</a:t>
            </a:r>
            <a:r>
              <a:rPr sz="1800" spc="-5" dirty="0">
                <a:latin typeface="Calibri"/>
                <a:cs typeface="Calibri"/>
              </a:rPr>
              <a:t> </a:t>
            </a:r>
            <a:r>
              <a:rPr sz="1800" spc="-10" dirty="0">
                <a:latin typeface="Calibri"/>
                <a:cs typeface="Calibri"/>
              </a:rPr>
              <a:t>reviews</a:t>
            </a:r>
            <a:endParaRPr sz="1800" dirty="0">
              <a:latin typeface="Calibri"/>
              <a:cs typeface="Calibri"/>
            </a:endParaRPr>
          </a:p>
          <a:p>
            <a:pPr marL="1003935" indent="-914400">
              <a:lnSpc>
                <a:spcPct val="100000"/>
              </a:lnSpc>
              <a:buChar char="•"/>
              <a:tabLst>
                <a:tab pos="1003935" algn="l"/>
                <a:tab pos="1004569" algn="l"/>
              </a:tabLst>
            </a:pPr>
            <a:r>
              <a:rPr sz="1800" spc="-5" dirty="0">
                <a:latin typeface="Calibri"/>
                <a:cs typeface="Calibri"/>
              </a:rPr>
              <a:t>End of year</a:t>
            </a:r>
            <a:r>
              <a:rPr sz="1800" spc="5" dirty="0">
                <a:latin typeface="Calibri"/>
                <a:cs typeface="Calibri"/>
              </a:rPr>
              <a:t> </a:t>
            </a:r>
            <a:r>
              <a:rPr sz="1800" spc="-5" dirty="0">
                <a:latin typeface="Calibri"/>
                <a:cs typeface="Calibri"/>
              </a:rPr>
              <a:t>reports</a:t>
            </a:r>
            <a:endParaRPr sz="1800" dirty="0">
              <a:latin typeface="Calibri"/>
              <a:cs typeface="Calibri"/>
            </a:endParaRPr>
          </a:p>
          <a:p>
            <a:pPr marL="1003935" indent="-914400">
              <a:lnSpc>
                <a:spcPct val="100000"/>
              </a:lnSpc>
              <a:buChar char="•"/>
              <a:tabLst>
                <a:tab pos="1003935" algn="l"/>
                <a:tab pos="1004569" algn="l"/>
              </a:tabLst>
            </a:pPr>
            <a:r>
              <a:rPr sz="1800" spc="-15" dirty="0">
                <a:latin typeface="Calibri"/>
                <a:cs typeface="Calibri"/>
              </a:rPr>
              <a:t>Parent</a:t>
            </a:r>
            <a:r>
              <a:rPr sz="1800" spc="-5" dirty="0">
                <a:latin typeface="Calibri"/>
                <a:cs typeface="Calibri"/>
              </a:rPr>
              <a:t> </a:t>
            </a:r>
            <a:r>
              <a:rPr sz="1800" spc="-15" dirty="0">
                <a:latin typeface="Calibri"/>
                <a:cs typeface="Calibri"/>
              </a:rPr>
              <a:t>forum</a:t>
            </a:r>
            <a:endParaRPr sz="1800" dirty="0">
              <a:latin typeface="Calibri"/>
              <a:cs typeface="Calibri"/>
            </a:endParaRPr>
          </a:p>
        </p:txBody>
      </p:sp>
      <p:sp>
        <p:nvSpPr>
          <p:cNvPr id="7" name="object 7"/>
          <p:cNvSpPr/>
          <p:nvPr/>
        </p:nvSpPr>
        <p:spPr>
          <a:xfrm>
            <a:off x="399068" y="3987004"/>
            <a:ext cx="1694688" cy="1694688"/>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3607279" y="3987004"/>
            <a:ext cx="1691639" cy="169468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351" y="111079"/>
            <a:ext cx="2284095" cy="695325"/>
          </a:xfrm>
          <a:prstGeom prst="rect">
            <a:avLst/>
          </a:prstGeom>
        </p:spPr>
        <p:txBody>
          <a:bodyPr vert="horz" wrap="square" lIns="0" tIns="11430" rIns="0" bIns="0" rtlCol="0">
            <a:spAutoFit/>
          </a:bodyPr>
          <a:lstStyle/>
          <a:p>
            <a:pPr marL="12700">
              <a:lnSpc>
                <a:spcPct val="100000"/>
              </a:lnSpc>
              <a:spcBef>
                <a:spcPts val="90"/>
              </a:spcBef>
            </a:pPr>
            <a:r>
              <a:rPr spc="-40" dirty="0"/>
              <a:t>Beh</a:t>
            </a:r>
            <a:r>
              <a:rPr spc="-114" dirty="0"/>
              <a:t>a</a:t>
            </a:r>
            <a:r>
              <a:rPr spc="-40" dirty="0"/>
              <a:t>viour</a:t>
            </a:r>
          </a:p>
        </p:txBody>
      </p:sp>
      <p:sp>
        <p:nvSpPr>
          <p:cNvPr id="3" name="object 3"/>
          <p:cNvSpPr txBox="1">
            <a:spLocks noGrp="1"/>
          </p:cNvSpPr>
          <p:nvPr>
            <p:ph idx="1"/>
          </p:nvPr>
        </p:nvSpPr>
        <p:spPr>
          <a:xfrm>
            <a:off x="260350" y="776302"/>
            <a:ext cx="9140159" cy="2133726"/>
          </a:xfrm>
          <a:prstGeom prst="rect">
            <a:avLst/>
          </a:prstGeom>
        </p:spPr>
        <p:txBody>
          <a:bodyPr vert="horz" wrap="square" lIns="0" tIns="47625" rIns="0" bIns="0" rtlCol="0">
            <a:spAutoFit/>
          </a:bodyPr>
          <a:lstStyle/>
          <a:p>
            <a:pPr marL="0" marR="502920" indent="0">
              <a:lnSpc>
                <a:spcPts val="2160"/>
              </a:lnSpc>
              <a:spcBef>
                <a:spcPts val="375"/>
              </a:spcBef>
              <a:buNone/>
            </a:pPr>
            <a:r>
              <a:rPr dirty="0"/>
              <a:t>Bullying and the </a:t>
            </a:r>
            <a:r>
              <a:rPr spc="-5" dirty="0"/>
              <a:t>use of bad or </a:t>
            </a:r>
            <a:r>
              <a:rPr dirty="0"/>
              <a:t>rude </a:t>
            </a:r>
            <a:r>
              <a:rPr spc="-5" dirty="0"/>
              <a:t>language </a:t>
            </a:r>
            <a:r>
              <a:rPr dirty="0"/>
              <a:t>will </a:t>
            </a:r>
            <a:r>
              <a:rPr spc="-5" dirty="0"/>
              <a:t>not be </a:t>
            </a:r>
            <a:r>
              <a:rPr spc="-15" dirty="0"/>
              <a:t>tolerated, </a:t>
            </a:r>
            <a:r>
              <a:rPr spc="-5" dirty="0"/>
              <a:t>nor will </a:t>
            </a:r>
            <a:r>
              <a:rPr spc="-10" dirty="0"/>
              <a:t>any </a:t>
            </a:r>
            <a:r>
              <a:rPr spc="-5" dirty="0"/>
              <a:t>other anti-social  </a:t>
            </a:r>
            <a:r>
              <a:rPr spc="-25" dirty="0"/>
              <a:t>behaviour.</a:t>
            </a:r>
          </a:p>
          <a:p>
            <a:pPr marL="0" marR="483870" indent="0">
              <a:lnSpc>
                <a:spcPts val="2160"/>
              </a:lnSpc>
              <a:spcBef>
                <a:spcPts val="994"/>
              </a:spcBef>
              <a:buNone/>
            </a:pPr>
            <a:r>
              <a:rPr spc="-5" dirty="0"/>
              <a:t>Our </a:t>
            </a:r>
            <a:r>
              <a:rPr dirty="0"/>
              <a:t>aims and </a:t>
            </a:r>
            <a:r>
              <a:rPr spc="-5" dirty="0"/>
              <a:t>ethos </a:t>
            </a:r>
            <a:r>
              <a:rPr spc="-10" dirty="0"/>
              <a:t>are reflected </a:t>
            </a:r>
            <a:r>
              <a:rPr spc="-5" dirty="0"/>
              <a:t>by </a:t>
            </a:r>
            <a:r>
              <a:rPr dirty="0"/>
              <a:t>the </a:t>
            </a:r>
            <a:r>
              <a:rPr spc="-5" dirty="0"/>
              <a:t>cultivation of respect </a:t>
            </a:r>
            <a:r>
              <a:rPr spc="-15" dirty="0"/>
              <a:t>for </a:t>
            </a:r>
            <a:r>
              <a:rPr dirty="0"/>
              <a:t>all and </a:t>
            </a:r>
            <a:r>
              <a:rPr spc="-5" dirty="0"/>
              <a:t>by </a:t>
            </a:r>
            <a:r>
              <a:rPr dirty="0"/>
              <a:t>a </a:t>
            </a:r>
            <a:r>
              <a:rPr spc="-10" dirty="0"/>
              <a:t>substantial  programme </a:t>
            </a:r>
            <a:r>
              <a:rPr spc="-5" dirty="0"/>
              <a:t>of </a:t>
            </a:r>
            <a:r>
              <a:rPr spc="-15" dirty="0"/>
              <a:t>investment </a:t>
            </a:r>
            <a:r>
              <a:rPr spc="-5" dirty="0"/>
              <a:t>in </a:t>
            </a:r>
            <a:r>
              <a:rPr spc="-15" dirty="0"/>
              <a:t>pastoral </a:t>
            </a:r>
            <a:r>
              <a:rPr spc="-5" dirty="0"/>
              <a:t>pupil </a:t>
            </a:r>
            <a:r>
              <a:rPr spc="-10" dirty="0"/>
              <a:t>care </a:t>
            </a:r>
            <a:r>
              <a:rPr spc="-5" dirty="0"/>
              <a:t>whereby </a:t>
            </a:r>
            <a:r>
              <a:rPr spc="-10" dirty="0"/>
              <a:t>we </a:t>
            </a:r>
            <a:r>
              <a:rPr spc="-20" dirty="0"/>
              <a:t>have </a:t>
            </a:r>
            <a:r>
              <a:rPr dirty="0"/>
              <a:t>a </a:t>
            </a:r>
            <a:r>
              <a:rPr spc="-10" dirty="0"/>
              <a:t>behavioural </a:t>
            </a:r>
            <a:r>
              <a:rPr spc="-20" dirty="0"/>
              <a:t>system </a:t>
            </a:r>
            <a:r>
              <a:rPr spc="-5" dirty="0"/>
              <a:t>that is  based on </a:t>
            </a:r>
            <a:r>
              <a:rPr dirty="0"/>
              <a:t>the </a:t>
            </a:r>
            <a:r>
              <a:rPr spc="-5" dirty="0"/>
              <a:t>values of justice, </a:t>
            </a:r>
            <a:r>
              <a:rPr spc="-10" dirty="0"/>
              <a:t>forgiveness </a:t>
            </a:r>
            <a:r>
              <a:rPr dirty="0"/>
              <a:t>and </a:t>
            </a:r>
            <a:r>
              <a:rPr spc="-15" dirty="0"/>
              <a:t>responsibility, </a:t>
            </a:r>
            <a:r>
              <a:rPr dirty="0"/>
              <a:t>and </a:t>
            </a:r>
            <a:r>
              <a:rPr spc="-5" dirty="0"/>
              <a:t>which encourages ethical </a:t>
            </a:r>
            <a:r>
              <a:rPr dirty="0"/>
              <a:t>and  emotional </a:t>
            </a:r>
            <a:r>
              <a:rPr spc="-10" dirty="0"/>
              <a:t>growth, </a:t>
            </a:r>
            <a:r>
              <a:rPr dirty="0"/>
              <a:t>and </a:t>
            </a:r>
            <a:r>
              <a:rPr spc="-10" dirty="0"/>
              <a:t>development </a:t>
            </a:r>
            <a:r>
              <a:rPr spc="-5" dirty="0"/>
              <a:t>in children, </a:t>
            </a:r>
            <a:r>
              <a:rPr spc="-20" dirty="0"/>
              <a:t>staff </a:t>
            </a:r>
            <a:r>
              <a:rPr dirty="0"/>
              <a:t>and </a:t>
            </a:r>
            <a:r>
              <a:rPr spc="-10" dirty="0"/>
              <a:t>parents </a:t>
            </a:r>
            <a:r>
              <a:rPr dirty="0"/>
              <a:t>/</a:t>
            </a:r>
            <a:r>
              <a:rPr spc="80" dirty="0"/>
              <a:t> </a:t>
            </a:r>
            <a:r>
              <a:rPr spc="-15" dirty="0" err="1"/>
              <a:t>carers</a:t>
            </a:r>
            <a:r>
              <a:rPr spc="-15" dirty="0"/>
              <a:t>.</a:t>
            </a:r>
          </a:p>
        </p:txBody>
      </p:sp>
      <p:sp>
        <p:nvSpPr>
          <p:cNvPr id="4" name="object 4"/>
          <p:cNvSpPr/>
          <p:nvPr/>
        </p:nvSpPr>
        <p:spPr>
          <a:xfrm>
            <a:off x="5725998" y="3122534"/>
            <a:ext cx="4445524" cy="3438522"/>
          </a:xfrm>
          <a:prstGeom prst="rect">
            <a:avLst/>
          </a:prstGeom>
          <a:blipFill>
            <a:blip r:embed="rId2" cstate="print"/>
            <a:stretch>
              <a:fillRect/>
            </a:stretch>
          </a:blipFill>
        </p:spPr>
        <p:txBody>
          <a:bodyPr wrap="square" lIns="0" tIns="0" rIns="0" bIns="0" rtlCol="0"/>
          <a:lstStyle/>
          <a:p>
            <a:endParaRPr/>
          </a:p>
        </p:txBody>
      </p:sp>
      <p:sp>
        <p:nvSpPr>
          <p:cNvPr id="5" name="Rectangle 4">
            <a:extLst>
              <a:ext uri="{FF2B5EF4-FFF2-40B4-BE49-F238E27FC236}">
                <a16:creationId xmlns:a16="http://schemas.microsoft.com/office/drawing/2014/main" id="{C4A10C82-FB8C-4F8F-8EA1-56026D37E135}"/>
              </a:ext>
            </a:extLst>
          </p:cNvPr>
          <p:cNvSpPr/>
          <p:nvPr/>
        </p:nvSpPr>
        <p:spPr>
          <a:xfrm>
            <a:off x="521616" y="3047702"/>
            <a:ext cx="4964784" cy="3306483"/>
          </a:xfrm>
          <a:prstGeom prst="rect">
            <a:avLst/>
          </a:prstGeom>
        </p:spPr>
        <p:txBody>
          <a:bodyPr wrap="square">
            <a:spAutoFit/>
          </a:bodyPr>
          <a:lstStyle/>
          <a:p>
            <a:pPr marR="364490">
              <a:lnSpc>
                <a:spcPts val="2160"/>
              </a:lnSpc>
              <a:spcBef>
                <a:spcPts val="1010"/>
              </a:spcBef>
            </a:pPr>
            <a:r>
              <a:rPr lang="en-GB" spc="-35" dirty="0"/>
              <a:t>We </a:t>
            </a:r>
            <a:r>
              <a:rPr lang="en-GB" spc="-25" dirty="0"/>
              <a:t>take </a:t>
            </a:r>
            <a:r>
              <a:rPr lang="en-GB" spc="-5" dirty="0"/>
              <a:t>seriously </a:t>
            </a:r>
            <a:r>
              <a:rPr lang="en-GB" spc="-10" dirty="0"/>
              <a:t>inappropriate </a:t>
            </a:r>
            <a:r>
              <a:rPr lang="en-GB" spc="-5" dirty="0"/>
              <a:t>behaviour by </a:t>
            </a:r>
            <a:r>
              <a:rPr lang="en-GB" spc="-10" dirty="0"/>
              <a:t>any </a:t>
            </a:r>
            <a:r>
              <a:rPr lang="en-GB" dirty="0"/>
              <a:t>child </a:t>
            </a:r>
            <a:r>
              <a:rPr lang="en-GB" spc="-15" dirty="0"/>
              <a:t>towards </a:t>
            </a:r>
            <a:r>
              <a:rPr lang="en-GB" spc="-5" dirty="0"/>
              <a:t>other children, </a:t>
            </a:r>
            <a:r>
              <a:rPr lang="en-GB" spc="-10" dirty="0"/>
              <a:t>members </a:t>
            </a:r>
            <a:r>
              <a:rPr lang="en-GB" spc="-5" dirty="0"/>
              <a:t>of </a:t>
            </a:r>
            <a:r>
              <a:rPr lang="en-GB" spc="-20" dirty="0"/>
              <a:t>staff  </a:t>
            </a:r>
            <a:r>
              <a:rPr lang="en-GB" dirty="0"/>
              <a:t>and the </a:t>
            </a:r>
            <a:r>
              <a:rPr lang="en-GB" spc="-10" dirty="0"/>
              <a:t>setting. Children </a:t>
            </a:r>
            <a:r>
              <a:rPr lang="en-GB" spc="-5" dirty="0"/>
              <a:t>need </a:t>
            </a:r>
            <a:r>
              <a:rPr lang="en-GB" spc="-15" dirty="0"/>
              <a:t>to </a:t>
            </a:r>
            <a:r>
              <a:rPr lang="en-GB" spc="-5" dirty="0"/>
              <a:t>learn </a:t>
            </a:r>
            <a:r>
              <a:rPr lang="en-GB" spc="-15" dirty="0"/>
              <a:t>to </a:t>
            </a:r>
            <a:r>
              <a:rPr lang="en-GB" spc="-5" dirty="0"/>
              <a:t>consider </a:t>
            </a:r>
            <a:r>
              <a:rPr lang="en-GB" dirty="0"/>
              <a:t>the </a:t>
            </a:r>
            <a:r>
              <a:rPr lang="en-GB" spc="-15" dirty="0"/>
              <a:t>views </a:t>
            </a:r>
            <a:r>
              <a:rPr lang="en-GB" spc="5" dirty="0"/>
              <a:t>and </a:t>
            </a:r>
            <a:r>
              <a:rPr lang="en-GB" spc="-5" dirty="0"/>
              <a:t>feelings, needs </a:t>
            </a:r>
            <a:r>
              <a:rPr lang="en-GB" dirty="0"/>
              <a:t>and </a:t>
            </a:r>
            <a:r>
              <a:rPr lang="en-GB" spc="-5" dirty="0"/>
              <a:t>rights of  </a:t>
            </a:r>
            <a:r>
              <a:rPr lang="en-GB" spc="-10" dirty="0"/>
              <a:t>others </a:t>
            </a:r>
            <a:r>
              <a:rPr lang="en-GB" dirty="0"/>
              <a:t>and the </a:t>
            </a:r>
            <a:r>
              <a:rPr lang="en-GB" spc="-5" dirty="0"/>
              <a:t>impact that behaviour has on </a:t>
            </a:r>
            <a:r>
              <a:rPr lang="en-GB" dirty="0"/>
              <a:t>those </a:t>
            </a:r>
            <a:r>
              <a:rPr lang="en-GB" spc="-10" dirty="0"/>
              <a:t>around</a:t>
            </a:r>
            <a:r>
              <a:rPr lang="en-GB" spc="-15" dirty="0"/>
              <a:t> </a:t>
            </a:r>
            <a:r>
              <a:rPr lang="en-GB" dirty="0"/>
              <a:t>them.</a:t>
            </a:r>
          </a:p>
          <a:p>
            <a:pPr marR="5080">
              <a:lnSpc>
                <a:spcPts val="2160"/>
              </a:lnSpc>
              <a:spcBef>
                <a:spcPts val="995"/>
              </a:spcBef>
            </a:pPr>
            <a:r>
              <a:rPr lang="en-GB" spc="-15" dirty="0"/>
              <a:t>Parents </a:t>
            </a:r>
            <a:r>
              <a:rPr lang="en-GB" spc="-10" dirty="0"/>
              <a:t>are expected to </a:t>
            </a:r>
            <a:r>
              <a:rPr lang="en-GB" spc="-20" dirty="0"/>
              <a:t>take </a:t>
            </a:r>
            <a:r>
              <a:rPr lang="en-GB" spc="-5" dirty="0"/>
              <a:t>responsibility </a:t>
            </a:r>
            <a:r>
              <a:rPr lang="en-GB" spc="-15" dirty="0"/>
              <a:t>for </a:t>
            </a:r>
            <a:r>
              <a:rPr lang="en-GB" dirty="0"/>
              <a:t>their </a:t>
            </a:r>
            <a:r>
              <a:rPr lang="en-GB" spc="-15" dirty="0"/>
              <a:t>children’s </a:t>
            </a:r>
            <a:r>
              <a:rPr lang="en-GB" spc="-5" dirty="0"/>
              <a:t>behaviour </a:t>
            </a:r>
            <a:r>
              <a:rPr lang="en-GB" dirty="0"/>
              <a:t>and </a:t>
            </a:r>
            <a:r>
              <a:rPr lang="en-GB" spc="-10" dirty="0"/>
              <a:t>we encourage two </a:t>
            </a:r>
            <a:r>
              <a:rPr lang="en-GB" spc="-25" dirty="0"/>
              <a:t>way  </a:t>
            </a:r>
            <a:r>
              <a:rPr lang="en-GB" spc="-5" dirty="0"/>
              <a:t>communications </a:t>
            </a:r>
            <a:r>
              <a:rPr lang="en-GB" spc="-10" dirty="0"/>
              <a:t>with parents </a:t>
            </a:r>
            <a:r>
              <a:rPr lang="en-GB" spc="-5" dirty="0"/>
              <a:t>so that </a:t>
            </a:r>
            <a:r>
              <a:rPr lang="en-GB" spc="-10" dirty="0"/>
              <a:t>together </a:t>
            </a:r>
            <a:r>
              <a:rPr lang="en-GB" spc="-15" dirty="0"/>
              <a:t>we </a:t>
            </a:r>
            <a:r>
              <a:rPr lang="en-GB" spc="-10" dirty="0"/>
              <a:t>encourage </a:t>
            </a:r>
            <a:r>
              <a:rPr lang="en-GB" dirty="0"/>
              <a:t>and </a:t>
            </a:r>
            <a:r>
              <a:rPr lang="en-GB" spc="-10" dirty="0"/>
              <a:t>nurture</a:t>
            </a:r>
            <a:r>
              <a:rPr lang="en-GB" spc="50" dirty="0"/>
              <a:t> </a:t>
            </a:r>
            <a:r>
              <a:rPr lang="en-GB" spc="-5" dirty="0"/>
              <a:t>children.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4400" y="150833"/>
            <a:ext cx="5170805" cy="695325"/>
          </a:xfrm>
          <a:prstGeom prst="rect">
            <a:avLst/>
          </a:prstGeom>
        </p:spPr>
        <p:txBody>
          <a:bodyPr vert="horz" wrap="square" lIns="0" tIns="11430" rIns="0" bIns="0" rtlCol="0">
            <a:spAutoFit/>
          </a:bodyPr>
          <a:lstStyle/>
          <a:p>
            <a:pPr marL="12700">
              <a:lnSpc>
                <a:spcPct val="100000"/>
              </a:lnSpc>
              <a:spcBef>
                <a:spcPts val="90"/>
              </a:spcBef>
            </a:pPr>
            <a:r>
              <a:rPr spc="-70" dirty="0">
                <a:solidFill>
                  <a:schemeClr val="accent1">
                    <a:lumMod val="75000"/>
                  </a:schemeClr>
                </a:solidFill>
              </a:rPr>
              <a:t>Rewards </a:t>
            </a:r>
            <a:r>
              <a:rPr spc="-35" dirty="0">
                <a:solidFill>
                  <a:schemeClr val="accent1">
                    <a:lumMod val="75000"/>
                  </a:schemeClr>
                </a:solidFill>
              </a:rPr>
              <a:t>and</a:t>
            </a:r>
            <a:r>
              <a:rPr spc="45" dirty="0">
                <a:solidFill>
                  <a:schemeClr val="accent1">
                    <a:lumMod val="75000"/>
                  </a:schemeClr>
                </a:solidFill>
              </a:rPr>
              <a:t> </a:t>
            </a:r>
            <a:r>
              <a:rPr spc="-30" dirty="0">
                <a:solidFill>
                  <a:schemeClr val="accent1">
                    <a:lumMod val="75000"/>
                  </a:schemeClr>
                </a:solidFill>
              </a:rPr>
              <a:t>Sanctions</a:t>
            </a:r>
          </a:p>
        </p:txBody>
      </p:sp>
      <p:sp>
        <p:nvSpPr>
          <p:cNvPr id="3" name="object 3"/>
          <p:cNvSpPr txBox="1"/>
          <p:nvPr/>
        </p:nvSpPr>
        <p:spPr>
          <a:xfrm>
            <a:off x="423063" y="1001013"/>
            <a:ext cx="5431155" cy="4974590"/>
          </a:xfrm>
          <a:prstGeom prst="rect">
            <a:avLst/>
          </a:prstGeom>
        </p:spPr>
        <p:txBody>
          <a:bodyPr vert="horz" wrap="square" lIns="0" tIns="43180" rIns="0" bIns="0" rtlCol="0">
            <a:spAutoFit/>
          </a:bodyPr>
          <a:lstStyle/>
          <a:p>
            <a:pPr marL="12700" marR="231140">
              <a:lnSpc>
                <a:spcPct val="90000"/>
              </a:lnSpc>
              <a:spcBef>
                <a:spcPts val="340"/>
              </a:spcBef>
            </a:pPr>
            <a:r>
              <a:rPr sz="2000" spc="-5" dirty="0">
                <a:latin typeface="Calibri"/>
                <a:cs typeface="Calibri"/>
              </a:rPr>
              <a:t>The school </a:t>
            </a:r>
            <a:r>
              <a:rPr sz="2000" dirty="0">
                <a:latin typeface="Calibri"/>
                <a:cs typeface="Calibri"/>
              </a:rPr>
              <a:t>runs a </a:t>
            </a:r>
            <a:r>
              <a:rPr sz="2000" spc="-10" dirty="0">
                <a:latin typeface="Calibri"/>
                <a:cs typeface="Calibri"/>
              </a:rPr>
              <a:t>very </a:t>
            </a:r>
            <a:r>
              <a:rPr sz="2000" spc="-5" dirty="0">
                <a:latin typeface="Calibri"/>
                <a:cs typeface="Calibri"/>
              </a:rPr>
              <a:t>successful </a:t>
            </a:r>
            <a:r>
              <a:rPr sz="2000" spc="-15" dirty="0">
                <a:latin typeface="Calibri"/>
                <a:cs typeface="Calibri"/>
              </a:rPr>
              <a:t>rewards </a:t>
            </a:r>
            <a:r>
              <a:rPr sz="2000" spc="-5" dirty="0">
                <a:latin typeface="Calibri"/>
                <a:cs typeface="Calibri"/>
              </a:rPr>
              <a:t>scheme  </a:t>
            </a:r>
            <a:r>
              <a:rPr sz="2000" dirty="0">
                <a:latin typeface="Calibri"/>
                <a:cs typeface="Calibri"/>
              </a:rPr>
              <a:t>which </a:t>
            </a:r>
            <a:r>
              <a:rPr sz="2000" spc="-10" dirty="0">
                <a:latin typeface="Calibri"/>
                <a:cs typeface="Calibri"/>
              </a:rPr>
              <a:t>was </a:t>
            </a:r>
            <a:r>
              <a:rPr sz="2000" dirty="0">
                <a:latin typeface="Calibri"/>
                <a:cs typeface="Calibri"/>
              </a:rPr>
              <a:t>chosen </a:t>
            </a:r>
            <a:r>
              <a:rPr sz="2000" spc="-5" dirty="0">
                <a:latin typeface="Calibri"/>
                <a:cs typeface="Calibri"/>
              </a:rPr>
              <a:t>in conjunction </a:t>
            </a:r>
            <a:r>
              <a:rPr sz="2000" dirty="0">
                <a:latin typeface="Calibri"/>
                <a:cs typeface="Calibri"/>
              </a:rPr>
              <a:t>with </a:t>
            </a:r>
            <a:r>
              <a:rPr sz="2000" spc="-5" dirty="0">
                <a:latin typeface="Calibri"/>
                <a:cs typeface="Calibri"/>
              </a:rPr>
              <a:t>our school  </a:t>
            </a:r>
            <a:r>
              <a:rPr sz="2000" dirty="0">
                <a:latin typeface="Calibri"/>
                <a:cs typeface="Calibri"/>
              </a:rPr>
              <a:t>council. </a:t>
            </a:r>
            <a:r>
              <a:rPr sz="2000" spc="-15" dirty="0">
                <a:latin typeface="Calibri"/>
                <a:cs typeface="Calibri"/>
              </a:rPr>
              <a:t>Stars </a:t>
            </a:r>
            <a:r>
              <a:rPr sz="2000" spc="-5" dirty="0">
                <a:latin typeface="Calibri"/>
                <a:cs typeface="Calibri"/>
              </a:rPr>
              <a:t>are </a:t>
            </a:r>
            <a:r>
              <a:rPr sz="2000" spc="-10" dirty="0">
                <a:latin typeface="Calibri"/>
                <a:cs typeface="Calibri"/>
              </a:rPr>
              <a:t>awarded </a:t>
            </a:r>
            <a:r>
              <a:rPr sz="2000" spc="-15" dirty="0">
                <a:latin typeface="Calibri"/>
                <a:cs typeface="Calibri"/>
              </a:rPr>
              <a:t>for </a:t>
            </a:r>
            <a:r>
              <a:rPr sz="2000" dirty="0">
                <a:latin typeface="Calibri"/>
                <a:cs typeface="Calibri"/>
              </a:rPr>
              <a:t>good </a:t>
            </a:r>
            <a:r>
              <a:rPr sz="2000" spc="-5" dirty="0">
                <a:latin typeface="Calibri"/>
                <a:cs typeface="Calibri"/>
              </a:rPr>
              <a:t>behaviour</a:t>
            </a:r>
            <a:r>
              <a:rPr sz="2000" spc="-100" dirty="0">
                <a:latin typeface="Calibri"/>
                <a:cs typeface="Calibri"/>
              </a:rPr>
              <a:t> </a:t>
            </a:r>
            <a:r>
              <a:rPr sz="2000" dirty="0">
                <a:latin typeface="Calibri"/>
                <a:cs typeface="Calibri"/>
              </a:rPr>
              <a:t>and  </a:t>
            </a:r>
            <a:r>
              <a:rPr sz="2000" spc="-5" dirty="0">
                <a:latin typeface="Calibri"/>
                <a:cs typeface="Calibri"/>
              </a:rPr>
              <a:t>achievements on </a:t>
            </a:r>
            <a:r>
              <a:rPr sz="2000" dirty="0">
                <a:latin typeface="Calibri"/>
                <a:cs typeface="Calibri"/>
              </a:rPr>
              <a:t>a </a:t>
            </a:r>
            <a:r>
              <a:rPr sz="2000" spc="-5" dirty="0">
                <a:latin typeface="Calibri"/>
                <a:cs typeface="Calibri"/>
              </a:rPr>
              <a:t>classroom </a:t>
            </a:r>
            <a:r>
              <a:rPr sz="2000" spc="-15" dirty="0">
                <a:latin typeface="Calibri"/>
                <a:cs typeface="Calibri"/>
              </a:rPr>
              <a:t>rewards </a:t>
            </a:r>
            <a:r>
              <a:rPr sz="2000" dirty="0">
                <a:latin typeface="Calibri"/>
                <a:cs typeface="Calibri"/>
              </a:rPr>
              <a:t>chart and  these can </a:t>
            </a:r>
            <a:r>
              <a:rPr sz="2000" spc="-5" dirty="0">
                <a:latin typeface="Calibri"/>
                <a:cs typeface="Calibri"/>
              </a:rPr>
              <a:t>be redeemed in our </a:t>
            </a:r>
            <a:r>
              <a:rPr sz="2000" spc="-15" dirty="0">
                <a:latin typeface="Calibri"/>
                <a:cs typeface="Calibri"/>
              </a:rPr>
              <a:t>“Rewards</a:t>
            </a:r>
            <a:r>
              <a:rPr sz="2000" spc="-25" dirty="0">
                <a:latin typeface="Calibri"/>
                <a:cs typeface="Calibri"/>
              </a:rPr>
              <a:t> </a:t>
            </a:r>
            <a:r>
              <a:rPr sz="2000" spc="-35" dirty="0">
                <a:latin typeface="Calibri"/>
                <a:cs typeface="Calibri"/>
              </a:rPr>
              <a:t>Shop”.</a:t>
            </a:r>
            <a:endParaRPr sz="2000" dirty="0">
              <a:latin typeface="Calibri"/>
              <a:cs typeface="Calibri"/>
            </a:endParaRPr>
          </a:p>
          <a:p>
            <a:pPr marL="12700" marR="436880">
              <a:lnSpc>
                <a:spcPts val="2160"/>
              </a:lnSpc>
              <a:spcBef>
                <a:spcPts val="35"/>
              </a:spcBef>
            </a:pPr>
            <a:r>
              <a:rPr sz="2000" spc="-10" dirty="0">
                <a:latin typeface="Calibri"/>
                <a:cs typeface="Calibri"/>
              </a:rPr>
              <a:t>There are </a:t>
            </a:r>
            <a:r>
              <a:rPr sz="2000" dirty="0">
                <a:latin typeface="Calibri"/>
                <a:cs typeface="Calibri"/>
              </a:rPr>
              <a:t>also </a:t>
            </a:r>
            <a:r>
              <a:rPr sz="2000" spc="-5" dirty="0">
                <a:latin typeface="Calibri"/>
                <a:cs typeface="Calibri"/>
              </a:rPr>
              <a:t>opportunities </a:t>
            </a:r>
            <a:r>
              <a:rPr sz="2000" spc="-20" dirty="0">
                <a:latin typeface="Calibri"/>
                <a:cs typeface="Calibri"/>
              </a:rPr>
              <a:t>for </a:t>
            </a:r>
            <a:r>
              <a:rPr sz="2000" spc="-5" dirty="0">
                <a:latin typeface="Calibri"/>
                <a:cs typeface="Calibri"/>
              </a:rPr>
              <a:t>fun trips </a:t>
            </a:r>
            <a:r>
              <a:rPr sz="2000" spc="-15" dirty="0">
                <a:latin typeface="Calibri"/>
                <a:cs typeface="Calibri"/>
              </a:rPr>
              <a:t>for  </a:t>
            </a:r>
            <a:r>
              <a:rPr sz="2000" spc="-5" dirty="0">
                <a:latin typeface="Calibri"/>
                <a:cs typeface="Calibri"/>
              </a:rPr>
              <a:t>children with significant </a:t>
            </a:r>
            <a:r>
              <a:rPr sz="2000" dirty="0">
                <a:latin typeface="Calibri"/>
                <a:cs typeface="Calibri"/>
              </a:rPr>
              <a:t>and </a:t>
            </a:r>
            <a:r>
              <a:rPr sz="2000" spc="-10" dirty="0">
                <a:latin typeface="Calibri"/>
                <a:cs typeface="Calibri"/>
              </a:rPr>
              <a:t>consistent</a:t>
            </a:r>
            <a:r>
              <a:rPr sz="2000" spc="20" dirty="0">
                <a:latin typeface="Calibri"/>
                <a:cs typeface="Calibri"/>
              </a:rPr>
              <a:t> </a:t>
            </a:r>
            <a:r>
              <a:rPr sz="2000" spc="-15" dirty="0">
                <a:latin typeface="Calibri"/>
                <a:cs typeface="Calibri"/>
              </a:rPr>
              <a:t>rewards.</a:t>
            </a:r>
            <a:endParaRPr sz="2000" dirty="0">
              <a:latin typeface="Calibri"/>
              <a:cs typeface="Calibri"/>
            </a:endParaRPr>
          </a:p>
          <a:p>
            <a:pPr marL="12700" marR="154940" algn="just">
              <a:lnSpc>
                <a:spcPct val="90000"/>
              </a:lnSpc>
              <a:spcBef>
                <a:spcPts val="965"/>
              </a:spcBef>
            </a:pPr>
            <a:r>
              <a:rPr sz="2000" dirty="0">
                <a:latin typeface="Calibri"/>
                <a:cs typeface="Calibri"/>
              </a:rPr>
              <a:t>When the </a:t>
            </a:r>
            <a:r>
              <a:rPr sz="2000" spc="-5" dirty="0">
                <a:latin typeface="Calibri"/>
                <a:cs typeface="Calibri"/>
              </a:rPr>
              <a:t>behaviour is not </a:t>
            </a:r>
            <a:r>
              <a:rPr sz="2000" spc="-10" dirty="0">
                <a:latin typeface="Calibri"/>
                <a:cs typeface="Calibri"/>
              </a:rPr>
              <a:t>positive </a:t>
            </a:r>
            <a:r>
              <a:rPr sz="2000" dirty="0">
                <a:latin typeface="Calibri"/>
                <a:cs typeface="Calibri"/>
              </a:rPr>
              <a:t>then </a:t>
            </a:r>
            <a:r>
              <a:rPr sz="2000" spc="-5" dirty="0">
                <a:latin typeface="Calibri"/>
                <a:cs typeface="Calibri"/>
              </a:rPr>
              <a:t>sanctions  </a:t>
            </a:r>
            <a:r>
              <a:rPr sz="2000" spc="-10" dirty="0">
                <a:latin typeface="Calibri"/>
                <a:cs typeface="Calibri"/>
              </a:rPr>
              <a:t>are </a:t>
            </a:r>
            <a:r>
              <a:rPr sz="2000" spc="-5" dirty="0">
                <a:latin typeface="Calibri"/>
                <a:cs typeface="Calibri"/>
              </a:rPr>
              <a:t>used </a:t>
            </a:r>
            <a:r>
              <a:rPr sz="2000" spc="-10" dirty="0">
                <a:latin typeface="Calibri"/>
                <a:cs typeface="Calibri"/>
              </a:rPr>
              <a:t>to </a:t>
            </a:r>
            <a:r>
              <a:rPr sz="2000" b="1" spc="-15" dirty="0">
                <a:latin typeface="Calibri"/>
                <a:cs typeface="Calibri"/>
              </a:rPr>
              <a:t>encourage </a:t>
            </a:r>
            <a:r>
              <a:rPr sz="2000" b="1" spc="-10" dirty="0">
                <a:latin typeface="Calibri"/>
                <a:cs typeface="Calibri"/>
              </a:rPr>
              <a:t>good </a:t>
            </a:r>
            <a:r>
              <a:rPr sz="2000" b="1" spc="-5" dirty="0">
                <a:latin typeface="Calibri"/>
                <a:cs typeface="Calibri"/>
              </a:rPr>
              <a:t>behaviour </a:t>
            </a:r>
            <a:r>
              <a:rPr sz="2000" spc="-10" dirty="0">
                <a:latin typeface="Calibri"/>
                <a:cs typeface="Calibri"/>
              </a:rPr>
              <a:t>rather </a:t>
            </a:r>
            <a:r>
              <a:rPr sz="2000" dirty="0">
                <a:latin typeface="Calibri"/>
                <a:cs typeface="Calibri"/>
              </a:rPr>
              <a:t>than  </a:t>
            </a:r>
            <a:r>
              <a:rPr sz="2000" spc="-5" dirty="0">
                <a:latin typeface="Calibri"/>
                <a:cs typeface="Calibri"/>
              </a:rPr>
              <a:t>punishing bad</a:t>
            </a:r>
            <a:r>
              <a:rPr sz="2000" spc="-15" dirty="0">
                <a:latin typeface="Calibri"/>
                <a:cs typeface="Calibri"/>
              </a:rPr>
              <a:t> </a:t>
            </a:r>
            <a:r>
              <a:rPr sz="2000" spc="-25" dirty="0">
                <a:latin typeface="Calibri"/>
                <a:cs typeface="Calibri"/>
              </a:rPr>
              <a:t>behaviour.</a:t>
            </a:r>
            <a:endParaRPr sz="2000" dirty="0">
              <a:latin typeface="Calibri"/>
              <a:cs typeface="Calibri"/>
            </a:endParaRPr>
          </a:p>
          <a:p>
            <a:pPr marL="12700" marR="5080">
              <a:lnSpc>
                <a:spcPts val="2160"/>
              </a:lnSpc>
              <a:spcBef>
                <a:spcPts val="1040"/>
              </a:spcBef>
            </a:pPr>
            <a:r>
              <a:rPr sz="2000" dirty="0">
                <a:latin typeface="Calibri"/>
                <a:cs typeface="Calibri"/>
              </a:rPr>
              <a:t>In </a:t>
            </a:r>
            <a:r>
              <a:rPr sz="2000" spc="-5" dirty="0">
                <a:latin typeface="Calibri"/>
                <a:cs typeface="Calibri"/>
              </a:rPr>
              <a:t>case </a:t>
            </a:r>
            <a:r>
              <a:rPr sz="2000" dirty="0">
                <a:latin typeface="Calibri"/>
                <a:cs typeface="Calibri"/>
              </a:rPr>
              <a:t>a </a:t>
            </a:r>
            <a:r>
              <a:rPr sz="2000" spc="-5" dirty="0">
                <a:latin typeface="Calibri"/>
                <a:cs typeface="Calibri"/>
              </a:rPr>
              <a:t>pupil is </a:t>
            </a:r>
            <a:r>
              <a:rPr sz="2000" spc="-15" dirty="0">
                <a:latin typeface="Calibri"/>
                <a:cs typeface="Calibri"/>
              </a:rPr>
              <a:t>involved </a:t>
            </a:r>
            <a:r>
              <a:rPr sz="2000" spc="-5" dirty="0">
                <a:latin typeface="Calibri"/>
                <a:cs typeface="Calibri"/>
              </a:rPr>
              <a:t>in </a:t>
            </a:r>
            <a:r>
              <a:rPr sz="2000" dirty="0">
                <a:latin typeface="Calibri"/>
                <a:cs typeface="Calibri"/>
              </a:rPr>
              <a:t>a </a:t>
            </a:r>
            <a:r>
              <a:rPr sz="2000" spc="-5" dirty="0">
                <a:latin typeface="Calibri"/>
                <a:cs typeface="Calibri"/>
              </a:rPr>
              <a:t>serious misbehaviour  </a:t>
            </a:r>
            <a:r>
              <a:rPr sz="2000" dirty="0">
                <a:latin typeface="Calibri"/>
                <a:cs typeface="Calibri"/>
              </a:rPr>
              <a:t>which </a:t>
            </a:r>
            <a:r>
              <a:rPr sz="2000" spc="-5" dirty="0">
                <a:latin typeface="Calibri"/>
                <a:cs typeface="Calibri"/>
              </a:rPr>
              <a:t>causes </a:t>
            </a:r>
            <a:r>
              <a:rPr sz="2000" spc="-25" dirty="0">
                <a:latin typeface="Calibri"/>
                <a:cs typeface="Calibri"/>
              </a:rPr>
              <a:t>grave </a:t>
            </a:r>
            <a:r>
              <a:rPr sz="2000" dirty="0">
                <a:latin typeface="Calibri"/>
                <a:cs typeface="Calibri"/>
              </a:rPr>
              <a:t>concern, then the pupil </a:t>
            </a:r>
            <a:r>
              <a:rPr sz="2000" spc="-15" dirty="0">
                <a:latin typeface="Calibri"/>
                <a:cs typeface="Calibri"/>
              </a:rPr>
              <a:t>may  </a:t>
            </a:r>
            <a:r>
              <a:rPr sz="2000" spc="-10" dirty="0">
                <a:latin typeface="Calibri"/>
                <a:cs typeface="Calibri"/>
              </a:rPr>
              <a:t>receive </a:t>
            </a:r>
            <a:r>
              <a:rPr sz="2000" dirty="0">
                <a:latin typeface="Calibri"/>
                <a:cs typeface="Calibri"/>
              </a:rPr>
              <a:t>a </a:t>
            </a:r>
            <a:r>
              <a:rPr sz="2000" spc="-5" dirty="0">
                <a:latin typeface="Calibri"/>
                <a:cs typeface="Calibri"/>
              </a:rPr>
              <a:t>suspension </a:t>
            </a:r>
            <a:r>
              <a:rPr sz="2000" spc="-15" dirty="0">
                <a:latin typeface="Calibri"/>
                <a:cs typeface="Calibri"/>
              </a:rPr>
              <a:t>letter </a:t>
            </a:r>
            <a:r>
              <a:rPr sz="2000" spc="-5" dirty="0">
                <a:latin typeface="Calibri"/>
                <a:cs typeface="Calibri"/>
              </a:rPr>
              <a:t>or his/her </a:t>
            </a:r>
            <a:r>
              <a:rPr sz="2000" spc="-10" dirty="0">
                <a:latin typeface="Calibri"/>
                <a:cs typeface="Calibri"/>
              </a:rPr>
              <a:t>parents </a:t>
            </a:r>
            <a:r>
              <a:rPr sz="2000" dirty="0">
                <a:latin typeface="Calibri"/>
                <a:cs typeface="Calibri"/>
              </a:rPr>
              <a:t>will </a:t>
            </a:r>
            <a:r>
              <a:rPr sz="2000" spc="-5" dirty="0">
                <a:latin typeface="Calibri"/>
                <a:cs typeface="Calibri"/>
              </a:rPr>
              <a:t>be  called </a:t>
            </a:r>
            <a:r>
              <a:rPr sz="2000" spc="-10" dirty="0">
                <a:latin typeface="Calibri"/>
                <a:cs typeface="Calibri"/>
              </a:rPr>
              <a:t>to </a:t>
            </a:r>
            <a:r>
              <a:rPr sz="2000" dirty="0">
                <a:latin typeface="Calibri"/>
                <a:cs typeface="Calibri"/>
              </a:rPr>
              <a:t>the </a:t>
            </a:r>
            <a:r>
              <a:rPr sz="2000" spc="-5" dirty="0">
                <a:latin typeface="Calibri"/>
                <a:cs typeface="Calibri"/>
              </a:rPr>
              <a:t>school </a:t>
            </a:r>
            <a:r>
              <a:rPr sz="2000" spc="-10" dirty="0">
                <a:latin typeface="Calibri"/>
                <a:cs typeface="Calibri"/>
              </a:rPr>
              <a:t>in order </a:t>
            </a:r>
            <a:r>
              <a:rPr sz="2000" spc="-20" dirty="0">
                <a:latin typeface="Calibri"/>
                <a:cs typeface="Calibri"/>
              </a:rPr>
              <a:t>to </a:t>
            </a:r>
            <a:r>
              <a:rPr sz="2000" spc="-5" dirty="0">
                <a:latin typeface="Calibri"/>
                <a:cs typeface="Calibri"/>
              </a:rPr>
              <a:t>discuss </a:t>
            </a:r>
            <a:r>
              <a:rPr sz="2000" dirty="0">
                <a:latin typeface="Calibri"/>
                <a:cs typeface="Calibri"/>
              </a:rPr>
              <a:t>the </a:t>
            </a:r>
            <a:r>
              <a:rPr sz="2000" spc="-10" dirty="0">
                <a:latin typeface="Calibri"/>
                <a:cs typeface="Calibri"/>
              </a:rPr>
              <a:t>problem,  </a:t>
            </a:r>
            <a:r>
              <a:rPr sz="2000" dirty="0">
                <a:latin typeface="Calibri"/>
                <a:cs typeface="Calibri"/>
              </a:rPr>
              <a:t>and a </a:t>
            </a:r>
            <a:r>
              <a:rPr sz="2000" spc="-5" dirty="0">
                <a:latin typeface="Calibri"/>
                <a:cs typeface="Calibri"/>
              </a:rPr>
              <a:t>suspension period will be given if</a:t>
            </a:r>
            <a:r>
              <a:rPr sz="2000" spc="25" dirty="0">
                <a:latin typeface="Calibri"/>
                <a:cs typeface="Calibri"/>
              </a:rPr>
              <a:t> </a:t>
            </a:r>
            <a:r>
              <a:rPr sz="2000" spc="-20" dirty="0">
                <a:latin typeface="Calibri"/>
                <a:cs typeface="Calibri"/>
              </a:rPr>
              <a:t>necessary.</a:t>
            </a:r>
            <a:endParaRPr sz="2000" dirty="0">
              <a:latin typeface="Calibri"/>
              <a:cs typeface="Calibri"/>
            </a:endParaRPr>
          </a:p>
          <a:p>
            <a:pPr marL="12700" marR="163195">
              <a:lnSpc>
                <a:spcPts val="2160"/>
              </a:lnSpc>
            </a:pPr>
            <a:r>
              <a:rPr sz="2000" spc="-5" dirty="0">
                <a:latin typeface="Calibri"/>
                <a:cs typeface="Calibri"/>
              </a:rPr>
              <a:t>This depends on </a:t>
            </a:r>
            <a:r>
              <a:rPr sz="2000" dirty="0">
                <a:latin typeface="Calibri"/>
                <a:cs typeface="Calibri"/>
              </a:rPr>
              <a:t>the </a:t>
            </a:r>
            <a:r>
              <a:rPr sz="2000" spc="-5" dirty="0">
                <a:latin typeface="Calibri"/>
                <a:cs typeface="Calibri"/>
              </a:rPr>
              <a:t>circumstances </a:t>
            </a:r>
            <a:r>
              <a:rPr sz="2000" dirty="0">
                <a:latin typeface="Calibri"/>
                <a:cs typeface="Calibri"/>
              </a:rPr>
              <a:t>and the type </a:t>
            </a:r>
            <a:r>
              <a:rPr sz="2000" spc="-5" dirty="0">
                <a:latin typeface="Calibri"/>
                <a:cs typeface="Calibri"/>
              </a:rPr>
              <a:t>of  incident </a:t>
            </a:r>
            <a:r>
              <a:rPr sz="2000" dirty="0">
                <a:latin typeface="Calibri"/>
                <a:cs typeface="Calibri"/>
              </a:rPr>
              <a:t>caused </a:t>
            </a:r>
            <a:r>
              <a:rPr sz="2000" spc="-10" dirty="0">
                <a:latin typeface="Calibri"/>
                <a:cs typeface="Calibri"/>
              </a:rPr>
              <a:t>by </a:t>
            </a:r>
            <a:r>
              <a:rPr sz="2000" dirty="0">
                <a:latin typeface="Calibri"/>
                <a:cs typeface="Calibri"/>
              </a:rPr>
              <a:t>the</a:t>
            </a:r>
            <a:r>
              <a:rPr sz="2000" spc="-5" dirty="0">
                <a:latin typeface="Calibri"/>
                <a:cs typeface="Calibri"/>
              </a:rPr>
              <a:t> child.</a:t>
            </a:r>
            <a:endParaRPr sz="2000" dirty="0">
              <a:latin typeface="Calibri"/>
              <a:cs typeface="Calibri"/>
            </a:endParaRPr>
          </a:p>
        </p:txBody>
      </p:sp>
      <p:sp>
        <p:nvSpPr>
          <p:cNvPr id="4" name="object 4"/>
          <p:cNvSpPr txBox="1"/>
          <p:nvPr/>
        </p:nvSpPr>
        <p:spPr>
          <a:xfrm>
            <a:off x="6096000" y="1794003"/>
            <a:ext cx="3547621" cy="1705595"/>
          </a:xfrm>
          <a:prstGeom prst="rect">
            <a:avLst/>
          </a:prstGeom>
        </p:spPr>
        <p:txBody>
          <a:bodyPr vert="horz" wrap="square" lIns="0" tIns="43180" rIns="0" bIns="0" rtlCol="0">
            <a:spAutoFit/>
          </a:bodyPr>
          <a:lstStyle/>
          <a:p>
            <a:pPr marL="12700" marR="5080">
              <a:lnSpc>
                <a:spcPct val="90000"/>
              </a:lnSpc>
              <a:spcBef>
                <a:spcPts val="340"/>
              </a:spcBef>
            </a:pPr>
            <a:r>
              <a:rPr sz="2000" spc="-5" dirty="0">
                <a:latin typeface="Calibri"/>
                <a:cs typeface="Calibri"/>
              </a:rPr>
              <a:t>Due </a:t>
            </a:r>
            <a:r>
              <a:rPr sz="2000" spc="-15" dirty="0">
                <a:latin typeface="Calibri"/>
                <a:cs typeface="Calibri"/>
              </a:rPr>
              <a:t>to </a:t>
            </a:r>
            <a:r>
              <a:rPr sz="2000" dirty="0">
                <a:latin typeface="Calibri"/>
                <a:cs typeface="Calibri"/>
              </a:rPr>
              <a:t>the high </a:t>
            </a:r>
            <a:r>
              <a:rPr sz="2000" spc="-10" dirty="0">
                <a:latin typeface="Calibri"/>
                <a:cs typeface="Calibri"/>
              </a:rPr>
              <a:t>level </a:t>
            </a:r>
            <a:r>
              <a:rPr sz="2000" spc="-5" dirty="0">
                <a:latin typeface="Calibri"/>
                <a:cs typeface="Calibri"/>
              </a:rPr>
              <a:t>of </a:t>
            </a:r>
            <a:r>
              <a:rPr sz="2000" spc="-15" dirty="0">
                <a:latin typeface="Calibri"/>
                <a:cs typeface="Calibri"/>
              </a:rPr>
              <a:t>pastoral </a:t>
            </a:r>
            <a:r>
              <a:rPr sz="2000" spc="-10" dirty="0">
                <a:latin typeface="Calibri"/>
                <a:cs typeface="Calibri"/>
              </a:rPr>
              <a:t>care </a:t>
            </a:r>
            <a:r>
              <a:rPr sz="2000" dirty="0">
                <a:latin typeface="Calibri"/>
                <a:cs typeface="Calibri"/>
              </a:rPr>
              <a:t>and </a:t>
            </a:r>
            <a:r>
              <a:rPr sz="2000" spc="-15" dirty="0">
                <a:latin typeface="Calibri"/>
                <a:cs typeface="Calibri"/>
              </a:rPr>
              <a:t>strong  </a:t>
            </a:r>
            <a:r>
              <a:rPr sz="2000" spc="-5" dirty="0">
                <a:latin typeface="Calibri"/>
                <a:cs typeface="Calibri"/>
              </a:rPr>
              <a:t>ethos of our school serious incidents of behaviour  </a:t>
            </a:r>
            <a:r>
              <a:rPr sz="2000" spc="-10" dirty="0">
                <a:latin typeface="Calibri"/>
                <a:cs typeface="Calibri"/>
              </a:rPr>
              <a:t>are </a:t>
            </a:r>
            <a:r>
              <a:rPr sz="2000" spc="-5" dirty="0">
                <a:latin typeface="Calibri"/>
                <a:cs typeface="Calibri"/>
              </a:rPr>
              <a:t>not common in our school but nevertheless if  </a:t>
            </a:r>
            <a:r>
              <a:rPr sz="2000" dirty="0">
                <a:latin typeface="Calibri"/>
                <a:cs typeface="Calibri"/>
              </a:rPr>
              <a:t>they occur </a:t>
            </a:r>
            <a:r>
              <a:rPr sz="2000" spc="-10" dirty="0">
                <a:latin typeface="Calibri"/>
                <a:cs typeface="Calibri"/>
              </a:rPr>
              <a:t>we will </a:t>
            </a:r>
            <a:r>
              <a:rPr sz="2000" spc="-20" dirty="0">
                <a:latin typeface="Calibri"/>
                <a:cs typeface="Calibri"/>
              </a:rPr>
              <a:t>take </a:t>
            </a:r>
            <a:r>
              <a:rPr sz="2000" dirty="0">
                <a:latin typeface="Calibri"/>
                <a:cs typeface="Calibri"/>
              </a:rPr>
              <a:t>them</a:t>
            </a:r>
            <a:r>
              <a:rPr sz="2000" spc="-10" dirty="0">
                <a:latin typeface="Calibri"/>
                <a:cs typeface="Calibri"/>
              </a:rPr>
              <a:t> </a:t>
            </a:r>
            <a:r>
              <a:rPr sz="2000" spc="-20" dirty="0">
                <a:latin typeface="Calibri"/>
                <a:cs typeface="Calibri"/>
              </a:rPr>
              <a:t>seriously.</a:t>
            </a:r>
            <a:endParaRPr sz="2000" dirty="0">
              <a:latin typeface="Calibri"/>
              <a:cs typeface="Calibri"/>
            </a:endParaRPr>
          </a:p>
        </p:txBody>
      </p:sp>
      <p:sp>
        <p:nvSpPr>
          <p:cNvPr id="5" name="object 5"/>
          <p:cNvSpPr/>
          <p:nvPr/>
        </p:nvSpPr>
        <p:spPr>
          <a:xfrm>
            <a:off x="5894914" y="4274820"/>
            <a:ext cx="5168265" cy="2583180"/>
          </a:xfrm>
          <a:custGeom>
            <a:avLst/>
            <a:gdLst/>
            <a:ahLst/>
            <a:cxnLst/>
            <a:rect l="l" t="t" r="r" b="b"/>
            <a:pathLst>
              <a:path w="5168265" h="2583179">
                <a:moveTo>
                  <a:pt x="0" y="2583179"/>
                </a:moveTo>
                <a:lnTo>
                  <a:pt x="5167884" y="2583179"/>
                </a:lnTo>
                <a:lnTo>
                  <a:pt x="5167884" y="0"/>
                </a:lnTo>
                <a:lnTo>
                  <a:pt x="0" y="0"/>
                </a:lnTo>
                <a:lnTo>
                  <a:pt x="0" y="2583179"/>
                </a:lnTo>
                <a:close/>
              </a:path>
            </a:pathLst>
          </a:custGeom>
          <a:solidFill>
            <a:srgbClr val="F2F2F2"/>
          </a:solidFill>
        </p:spPr>
        <p:txBody>
          <a:bodyPr wrap="square" lIns="0" tIns="0" rIns="0" bIns="0" rtlCol="0"/>
          <a:lstStyle/>
          <a:p>
            <a:endParaRPr/>
          </a:p>
        </p:txBody>
      </p:sp>
      <p:sp>
        <p:nvSpPr>
          <p:cNvPr id="6" name="object 6"/>
          <p:cNvSpPr/>
          <p:nvPr/>
        </p:nvSpPr>
        <p:spPr>
          <a:xfrm>
            <a:off x="5854218" y="4265295"/>
            <a:ext cx="5179060" cy="2592705"/>
          </a:xfrm>
          <a:custGeom>
            <a:avLst/>
            <a:gdLst/>
            <a:ahLst/>
            <a:cxnLst/>
            <a:rect l="l" t="t" r="r" b="b"/>
            <a:pathLst>
              <a:path w="5179059" h="2592704">
                <a:moveTo>
                  <a:pt x="5175504" y="0"/>
                </a:moveTo>
                <a:lnTo>
                  <a:pt x="1524" y="0"/>
                </a:lnTo>
                <a:lnTo>
                  <a:pt x="0" y="1524"/>
                </a:lnTo>
                <a:lnTo>
                  <a:pt x="0" y="2590800"/>
                </a:lnTo>
                <a:lnTo>
                  <a:pt x="1524" y="2592324"/>
                </a:lnTo>
                <a:lnTo>
                  <a:pt x="5175504" y="2592324"/>
                </a:lnTo>
                <a:lnTo>
                  <a:pt x="5178552" y="2590800"/>
                </a:lnTo>
                <a:lnTo>
                  <a:pt x="5178552" y="2587752"/>
                </a:lnTo>
                <a:lnTo>
                  <a:pt x="9143" y="2587752"/>
                </a:lnTo>
                <a:lnTo>
                  <a:pt x="4572" y="2583179"/>
                </a:lnTo>
                <a:lnTo>
                  <a:pt x="9143" y="2583179"/>
                </a:lnTo>
                <a:lnTo>
                  <a:pt x="9143" y="9143"/>
                </a:lnTo>
                <a:lnTo>
                  <a:pt x="4572" y="9143"/>
                </a:lnTo>
                <a:lnTo>
                  <a:pt x="9143" y="4572"/>
                </a:lnTo>
                <a:lnTo>
                  <a:pt x="5178552" y="4572"/>
                </a:lnTo>
                <a:lnTo>
                  <a:pt x="5178552" y="1524"/>
                </a:lnTo>
                <a:lnTo>
                  <a:pt x="5175504" y="0"/>
                </a:lnTo>
                <a:close/>
              </a:path>
              <a:path w="5179059" h="2592704">
                <a:moveTo>
                  <a:pt x="9143" y="2583179"/>
                </a:moveTo>
                <a:lnTo>
                  <a:pt x="4572" y="2583179"/>
                </a:lnTo>
                <a:lnTo>
                  <a:pt x="9143" y="2587752"/>
                </a:lnTo>
                <a:lnTo>
                  <a:pt x="9143" y="2583179"/>
                </a:lnTo>
                <a:close/>
              </a:path>
              <a:path w="5179059" h="2592704">
                <a:moveTo>
                  <a:pt x="5167883" y="2583179"/>
                </a:moveTo>
                <a:lnTo>
                  <a:pt x="9143" y="2583179"/>
                </a:lnTo>
                <a:lnTo>
                  <a:pt x="9143" y="2587752"/>
                </a:lnTo>
                <a:lnTo>
                  <a:pt x="5167883" y="2587752"/>
                </a:lnTo>
                <a:lnTo>
                  <a:pt x="5167883" y="2583179"/>
                </a:lnTo>
                <a:close/>
              </a:path>
              <a:path w="5179059" h="2592704">
                <a:moveTo>
                  <a:pt x="5167883" y="4572"/>
                </a:moveTo>
                <a:lnTo>
                  <a:pt x="5167883" y="2587752"/>
                </a:lnTo>
                <a:lnTo>
                  <a:pt x="5172456" y="2583179"/>
                </a:lnTo>
                <a:lnTo>
                  <a:pt x="5178552" y="2583179"/>
                </a:lnTo>
                <a:lnTo>
                  <a:pt x="5178552" y="9143"/>
                </a:lnTo>
                <a:lnTo>
                  <a:pt x="5172456" y="9143"/>
                </a:lnTo>
                <a:lnTo>
                  <a:pt x="5167883" y="4572"/>
                </a:lnTo>
                <a:close/>
              </a:path>
              <a:path w="5179059" h="2592704">
                <a:moveTo>
                  <a:pt x="5178552" y="2583179"/>
                </a:moveTo>
                <a:lnTo>
                  <a:pt x="5172456" y="2583179"/>
                </a:lnTo>
                <a:lnTo>
                  <a:pt x="5167883" y="2587752"/>
                </a:lnTo>
                <a:lnTo>
                  <a:pt x="5178552" y="2587752"/>
                </a:lnTo>
                <a:lnTo>
                  <a:pt x="5178552" y="2583179"/>
                </a:lnTo>
                <a:close/>
              </a:path>
              <a:path w="5179059" h="2592704">
                <a:moveTo>
                  <a:pt x="9143" y="4572"/>
                </a:moveTo>
                <a:lnTo>
                  <a:pt x="4572" y="9143"/>
                </a:lnTo>
                <a:lnTo>
                  <a:pt x="9143" y="9143"/>
                </a:lnTo>
                <a:lnTo>
                  <a:pt x="9143" y="4572"/>
                </a:lnTo>
                <a:close/>
              </a:path>
              <a:path w="5179059" h="2592704">
                <a:moveTo>
                  <a:pt x="5167883" y="4572"/>
                </a:moveTo>
                <a:lnTo>
                  <a:pt x="9143" y="4572"/>
                </a:lnTo>
                <a:lnTo>
                  <a:pt x="9143" y="9143"/>
                </a:lnTo>
                <a:lnTo>
                  <a:pt x="5167883" y="9143"/>
                </a:lnTo>
                <a:lnTo>
                  <a:pt x="5167883" y="4572"/>
                </a:lnTo>
                <a:close/>
              </a:path>
              <a:path w="5179059" h="2592704">
                <a:moveTo>
                  <a:pt x="5178552" y="4572"/>
                </a:moveTo>
                <a:lnTo>
                  <a:pt x="5167883" y="4572"/>
                </a:lnTo>
                <a:lnTo>
                  <a:pt x="5172456" y="9143"/>
                </a:lnTo>
                <a:lnTo>
                  <a:pt x="5178552" y="9143"/>
                </a:lnTo>
                <a:lnTo>
                  <a:pt x="5178552" y="4572"/>
                </a:lnTo>
                <a:close/>
              </a:path>
            </a:pathLst>
          </a:custGeom>
          <a:solidFill>
            <a:srgbClr val="0D0D0D"/>
          </a:solidFill>
        </p:spPr>
        <p:txBody>
          <a:bodyPr wrap="square" lIns="0" tIns="0" rIns="0" bIns="0" rtlCol="0"/>
          <a:lstStyle/>
          <a:p>
            <a:endParaRPr/>
          </a:p>
        </p:txBody>
      </p:sp>
      <p:sp>
        <p:nvSpPr>
          <p:cNvPr id="7" name="object 7"/>
          <p:cNvSpPr txBox="1"/>
          <p:nvPr/>
        </p:nvSpPr>
        <p:spPr>
          <a:xfrm>
            <a:off x="5838353" y="4274820"/>
            <a:ext cx="5168265" cy="2494280"/>
          </a:xfrm>
          <a:prstGeom prst="rect">
            <a:avLst/>
          </a:prstGeom>
        </p:spPr>
        <p:txBody>
          <a:bodyPr vert="horz" wrap="square" lIns="0" tIns="12700" rIns="0" bIns="0" rtlCol="0">
            <a:spAutoFit/>
          </a:bodyPr>
          <a:lstStyle/>
          <a:p>
            <a:pPr marL="257175" indent="-167640">
              <a:lnSpc>
                <a:spcPct val="100000"/>
              </a:lnSpc>
              <a:spcBef>
                <a:spcPts val="100"/>
              </a:spcBef>
              <a:buFont typeface="Calibri"/>
              <a:buAutoNum type="arabicPlain"/>
              <a:tabLst>
                <a:tab pos="257810" algn="l"/>
              </a:tabLst>
            </a:pPr>
            <a:r>
              <a:rPr sz="1800" spc="-15" dirty="0">
                <a:latin typeface="Calibri"/>
                <a:cs typeface="Calibri"/>
              </a:rPr>
              <a:t>Verbal</a:t>
            </a:r>
            <a:r>
              <a:rPr sz="1800" spc="5" dirty="0">
                <a:latin typeface="Calibri"/>
                <a:cs typeface="Calibri"/>
              </a:rPr>
              <a:t> </a:t>
            </a:r>
            <a:r>
              <a:rPr sz="1800" spc="-5" dirty="0">
                <a:latin typeface="Calibri"/>
                <a:cs typeface="Calibri"/>
              </a:rPr>
              <a:t>warning</a:t>
            </a:r>
            <a:endParaRPr sz="1800" dirty="0">
              <a:latin typeface="Calibri"/>
              <a:cs typeface="Calibri"/>
            </a:endParaRPr>
          </a:p>
          <a:p>
            <a:pPr marL="89535" marR="2062480">
              <a:lnSpc>
                <a:spcPct val="100000"/>
              </a:lnSpc>
              <a:buAutoNum type="arabicPlain"/>
              <a:tabLst>
                <a:tab pos="257810" algn="l"/>
              </a:tabLst>
            </a:pPr>
            <a:r>
              <a:rPr lang="en-GB" sz="1800" spc="-10" dirty="0">
                <a:latin typeface="Calibri"/>
                <a:cs typeface="Calibri"/>
              </a:rPr>
              <a:t> </a:t>
            </a:r>
            <a:r>
              <a:rPr sz="1800" spc="-10" dirty="0">
                <a:latin typeface="Calibri"/>
                <a:cs typeface="Calibri"/>
              </a:rPr>
              <a:t>Negative comments </a:t>
            </a:r>
            <a:r>
              <a:rPr sz="1800" spc="-5" dirty="0">
                <a:latin typeface="Calibri"/>
                <a:cs typeface="Calibri"/>
              </a:rPr>
              <a:t>in planner  </a:t>
            </a:r>
            <a:r>
              <a:rPr sz="1800" b="1" dirty="0">
                <a:latin typeface="Calibri"/>
                <a:cs typeface="Calibri"/>
              </a:rPr>
              <a:t>3 </a:t>
            </a:r>
            <a:r>
              <a:rPr sz="1800" spc="-5" dirty="0">
                <a:latin typeface="Calibri"/>
                <a:cs typeface="Calibri"/>
              </a:rPr>
              <a:t>Further </a:t>
            </a:r>
            <a:r>
              <a:rPr sz="1800" spc="-10" dirty="0">
                <a:latin typeface="Calibri"/>
                <a:cs typeface="Calibri"/>
              </a:rPr>
              <a:t>comments </a:t>
            </a:r>
            <a:r>
              <a:rPr sz="1800" spc="-5" dirty="0">
                <a:latin typeface="Calibri"/>
                <a:cs typeface="Calibri"/>
              </a:rPr>
              <a:t>in</a:t>
            </a:r>
            <a:r>
              <a:rPr sz="1800" spc="-10" dirty="0">
                <a:latin typeface="Calibri"/>
                <a:cs typeface="Calibri"/>
              </a:rPr>
              <a:t> </a:t>
            </a:r>
            <a:r>
              <a:rPr sz="1800" spc="-5" dirty="0">
                <a:latin typeface="Calibri"/>
                <a:cs typeface="Calibri"/>
              </a:rPr>
              <a:t>planner</a:t>
            </a:r>
            <a:endParaRPr sz="1800" dirty="0">
              <a:latin typeface="Calibri"/>
              <a:cs typeface="Calibri"/>
            </a:endParaRPr>
          </a:p>
          <a:p>
            <a:pPr marL="89535" marR="1814830">
              <a:lnSpc>
                <a:spcPct val="100000"/>
              </a:lnSpc>
            </a:pPr>
            <a:r>
              <a:rPr sz="1800" b="1" dirty="0">
                <a:latin typeface="Calibri"/>
                <a:cs typeface="Calibri"/>
              </a:rPr>
              <a:t>4 </a:t>
            </a:r>
            <a:r>
              <a:rPr sz="1800" spc="-20" dirty="0">
                <a:latin typeface="Calibri"/>
                <a:cs typeface="Calibri"/>
              </a:rPr>
              <a:t>Written </a:t>
            </a:r>
            <a:r>
              <a:rPr sz="1800" spc="-10" dirty="0">
                <a:latin typeface="Calibri"/>
                <a:cs typeface="Calibri"/>
              </a:rPr>
              <a:t>explanation </a:t>
            </a:r>
            <a:r>
              <a:rPr sz="1800" spc="-5" dirty="0">
                <a:latin typeface="Calibri"/>
                <a:cs typeface="Calibri"/>
              </a:rPr>
              <a:t>of behaviour  </a:t>
            </a:r>
            <a:r>
              <a:rPr sz="1800" b="1" dirty="0">
                <a:latin typeface="Calibri"/>
                <a:cs typeface="Calibri"/>
              </a:rPr>
              <a:t>5</a:t>
            </a:r>
            <a:r>
              <a:rPr sz="1800" b="1" spc="-5" dirty="0">
                <a:latin typeface="Calibri"/>
                <a:cs typeface="Calibri"/>
              </a:rPr>
              <a:t> </a:t>
            </a:r>
            <a:r>
              <a:rPr sz="1800" spc="-5" dirty="0">
                <a:latin typeface="Calibri"/>
                <a:cs typeface="Calibri"/>
              </a:rPr>
              <a:t>Isolation</a:t>
            </a:r>
            <a:endParaRPr sz="1800" dirty="0">
              <a:latin typeface="Calibri"/>
              <a:cs typeface="Calibri"/>
            </a:endParaRPr>
          </a:p>
          <a:p>
            <a:pPr marL="89535" marR="596265">
              <a:lnSpc>
                <a:spcPct val="100000"/>
              </a:lnSpc>
              <a:buFont typeface="Calibri"/>
              <a:buAutoNum type="arabicPlain" startAt="6"/>
              <a:tabLst>
                <a:tab pos="257810" algn="l"/>
              </a:tabLst>
            </a:pPr>
            <a:r>
              <a:rPr lang="en-GB" sz="1800" spc="-5" dirty="0">
                <a:latin typeface="Calibri"/>
                <a:cs typeface="Calibri"/>
              </a:rPr>
              <a:t> </a:t>
            </a:r>
            <a:r>
              <a:rPr sz="1800" spc="-5" dirty="0">
                <a:latin typeface="Calibri"/>
                <a:cs typeface="Calibri"/>
              </a:rPr>
              <a:t>Suspension (1-5 </a:t>
            </a:r>
            <a:r>
              <a:rPr sz="1800" spc="-10" dirty="0">
                <a:latin typeface="Calibri"/>
                <a:cs typeface="Calibri"/>
              </a:rPr>
              <a:t>days </a:t>
            </a:r>
            <a:r>
              <a:rPr sz="1800" spc="-5" dirty="0">
                <a:latin typeface="Calibri"/>
                <a:cs typeface="Calibri"/>
              </a:rPr>
              <a:t>depending on severity of  incident) </a:t>
            </a:r>
            <a:r>
              <a:rPr sz="1800" dirty="0">
                <a:latin typeface="Calibri"/>
                <a:cs typeface="Calibri"/>
              </a:rPr>
              <a:t>at </a:t>
            </a:r>
            <a:r>
              <a:rPr sz="1800" spc="-10" dirty="0">
                <a:latin typeface="Calibri"/>
                <a:cs typeface="Calibri"/>
              </a:rPr>
              <a:t>the discretion </a:t>
            </a:r>
            <a:r>
              <a:rPr sz="1800" spc="-5" dirty="0">
                <a:latin typeface="Calibri"/>
                <a:cs typeface="Calibri"/>
              </a:rPr>
              <a:t>of governing</a:t>
            </a:r>
            <a:r>
              <a:rPr sz="1800" spc="65" dirty="0">
                <a:latin typeface="Calibri"/>
                <a:cs typeface="Calibri"/>
              </a:rPr>
              <a:t> </a:t>
            </a:r>
            <a:r>
              <a:rPr sz="1800" spc="-5" dirty="0">
                <a:latin typeface="Calibri"/>
                <a:cs typeface="Calibri"/>
              </a:rPr>
              <a:t>body</a:t>
            </a:r>
            <a:endParaRPr sz="1800" dirty="0">
              <a:latin typeface="Calibri"/>
              <a:cs typeface="Calibri"/>
            </a:endParaRPr>
          </a:p>
          <a:p>
            <a:pPr marL="89535" marR="243204">
              <a:lnSpc>
                <a:spcPct val="100000"/>
              </a:lnSpc>
              <a:buFont typeface="Calibri"/>
              <a:buAutoNum type="arabicPlain" startAt="6"/>
              <a:tabLst>
                <a:tab pos="257810" algn="l"/>
              </a:tabLst>
            </a:pPr>
            <a:r>
              <a:rPr lang="en-GB" sz="1800" spc="-5" dirty="0">
                <a:latin typeface="Calibri"/>
                <a:cs typeface="Calibri"/>
              </a:rPr>
              <a:t> </a:t>
            </a:r>
            <a:r>
              <a:rPr sz="1800" spc="-5" dirty="0">
                <a:latin typeface="Calibri"/>
                <a:cs typeface="Calibri"/>
              </a:rPr>
              <a:t>Permanent exclusion (decision </a:t>
            </a:r>
            <a:r>
              <a:rPr sz="1800" dirty="0">
                <a:latin typeface="Calibri"/>
                <a:cs typeface="Calibri"/>
              </a:rPr>
              <a:t>made </a:t>
            </a:r>
            <a:r>
              <a:rPr sz="1800" spc="-5" dirty="0">
                <a:latin typeface="Calibri"/>
                <a:cs typeface="Calibri"/>
              </a:rPr>
              <a:t>by governing  body)</a:t>
            </a:r>
            <a:endParaRPr sz="1800" dirty="0">
              <a:latin typeface="Calibri"/>
              <a:cs typeface="Calibri"/>
            </a:endParaRPr>
          </a:p>
        </p:txBody>
      </p:sp>
      <p:sp>
        <p:nvSpPr>
          <p:cNvPr id="8" name="object 4">
            <a:extLst>
              <a:ext uri="{FF2B5EF4-FFF2-40B4-BE49-F238E27FC236}">
                <a16:creationId xmlns:a16="http://schemas.microsoft.com/office/drawing/2014/main" id="{2B52A30D-23ED-45DB-AB85-080BD39B18AF}"/>
              </a:ext>
            </a:extLst>
          </p:cNvPr>
          <p:cNvSpPr/>
          <p:nvPr/>
        </p:nvSpPr>
        <p:spPr>
          <a:xfrm>
            <a:off x="6212264" y="150833"/>
            <a:ext cx="2226924" cy="1376501"/>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352" y="220649"/>
            <a:ext cx="6087745" cy="695325"/>
          </a:xfrm>
          <a:prstGeom prst="rect">
            <a:avLst/>
          </a:prstGeom>
        </p:spPr>
        <p:txBody>
          <a:bodyPr vert="horz" wrap="square" lIns="0" tIns="11430" rIns="0" bIns="0" rtlCol="0">
            <a:spAutoFit/>
          </a:bodyPr>
          <a:lstStyle/>
          <a:p>
            <a:pPr marL="12700">
              <a:lnSpc>
                <a:spcPct val="100000"/>
              </a:lnSpc>
              <a:spcBef>
                <a:spcPts val="90"/>
              </a:spcBef>
            </a:pPr>
            <a:r>
              <a:rPr spc="-45" dirty="0"/>
              <a:t>Classroom </a:t>
            </a:r>
            <a:r>
              <a:rPr spc="-35" dirty="0"/>
              <a:t>code of</a:t>
            </a:r>
            <a:r>
              <a:rPr spc="135" dirty="0"/>
              <a:t> </a:t>
            </a:r>
            <a:r>
              <a:rPr spc="-35" dirty="0"/>
              <a:t>conduct</a:t>
            </a:r>
          </a:p>
        </p:txBody>
      </p:sp>
      <p:sp>
        <p:nvSpPr>
          <p:cNvPr id="3" name="object 3"/>
          <p:cNvSpPr/>
          <p:nvPr/>
        </p:nvSpPr>
        <p:spPr>
          <a:xfrm>
            <a:off x="396665" y="1368297"/>
            <a:ext cx="8341982" cy="4810125"/>
          </a:xfrm>
          <a:custGeom>
            <a:avLst/>
            <a:gdLst/>
            <a:ahLst/>
            <a:cxnLst/>
            <a:rect l="l" t="t" r="r" b="b"/>
            <a:pathLst>
              <a:path w="10507980" h="4810125">
                <a:moveTo>
                  <a:pt x="0" y="4809744"/>
                </a:moveTo>
                <a:lnTo>
                  <a:pt x="10507980" y="4809744"/>
                </a:lnTo>
                <a:lnTo>
                  <a:pt x="10507980" y="0"/>
                </a:lnTo>
                <a:lnTo>
                  <a:pt x="0" y="0"/>
                </a:lnTo>
                <a:lnTo>
                  <a:pt x="0" y="4809744"/>
                </a:lnTo>
                <a:close/>
              </a:path>
            </a:pathLst>
          </a:custGeom>
          <a:solidFill>
            <a:srgbClr val="DAE0EF"/>
          </a:solidFill>
        </p:spPr>
        <p:txBody>
          <a:bodyPr wrap="square" lIns="0" tIns="0" rIns="0" bIns="0" rtlCol="0"/>
          <a:lstStyle/>
          <a:p>
            <a:endParaRPr/>
          </a:p>
        </p:txBody>
      </p:sp>
      <p:sp>
        <p:nvSpPr>
          <p:cNvPr id="4" name="object 4"/>
          <p:cNvSpPr/>
          <p:nvPr/>
        </p:nvSpPr>
        <p:spPr>
          <a:xfrm>
            <a:off x="391902" y="1368297"/>
            <a:ext cx="8346745" cy="4819015"/>
          </a:xfrm>
          <a:custGeom>
            <a:avLst/>
            <a:gdLst/>
            <a:ahLst/>
            <a:cxnLst/>
            <a:rect l="l" t="t" r="r" b="b"/>
            <a:pathLst>
              <a:path w="10517505" h="4819015">
                <a:moveTo>
                  <a:pt x="10515600" y="0"/>
                </a:moveTo>
                <a:lnTo>
                  <a:pt x="1523" y="0"/>
                </a:lnTo>
                <a:lnTo>
                  <a:pt x="0" y="3048"/>
                </a:lnTo>
                <a:lnTo>
                  <a:pt x="0" y="4817364"/>
                </a:lnTo>
                <a:lnTo>
                  <a:pt x="1523" y="4818888"/>
                </a:lnTo>
                <a:lnTo>
                  <a:pt x="10515600" y="4818888"/>
                </a:lnTo>
                <a:lnTo>
                  <a:pt x="10517124" y="4817364"/>
                </a:lnTo>
                <a:lnTo>
                  <a:pt x="10517124" y="4814316"/>
                </a:lnTo>
                <a:lnTo>
                  <a:pt x="9143" y="4814316"/>
                </a:lnTo>
                <a:lnTo>
                  <a:pt x="4571" y="4809744"/>
                </a:lnTo>
                <a:lnTo>
                  <a:pt x="9143" y="4809744"/>
                </a:lnTo>
                <a:lnTo>
                  <a:pt x="9143" y="9144"/>
                </a:lnTo>
                <a:lnTo>
                  <a:pt x="4571" y="9144"/>
                </a:lnTo>
                <a:lnTo>
                  <a:pt x="9143" y="4572"/>
                </a:lnTo>
                <a:lnTo>
                  <a:pt x="10517124" y="4572"/>
                </a:lnTo>
                <a:lnTo>
                  <a:pt x="10517124" y="3048"/>
                </a:lnTo>
                <a:lnTo>
                  <a:pt x="10515600" y="0"/>
                </a:lnTo>
                <a:close/>
              </a:path>
              <a:path w="10517505" h="4819015">
                <a:moveTo>
                  <a:pt x="9143" y="4809744"/>
                </a:moveTo>
                <a:lnTo>
                  <a:pt x="4571" y="4809744"/>
                </a:lnTo>
                <a:lnTo>
                  <a:pt x="9143" y="4814316"/>
                </a:lnTo>
                <a:lnTo>
                  <a:pt x="9143" y="4809744"/>
                </a:lnTo>
                <a:close/>
              </a:path>
              <a:path w="10517505" h="4819015">
                <a:moveTo>
                  <a:pt x="10507980" y="4809744"/>
                </a:moveTo>
                <a:lnTo>
                  <a:pt x="9143" y="4809744"/>
                </a:lnTo>
                <a:lnTo>
                  <a:pt x="9143" y="4814316"/>
                </a:lnTo>
                <a:lnTo>
                  <a:pt x="10507980" y="4814316"/>
                </a:lnTo>
                <a:lnTo>
                  <a:pt x="10507980" y="4809744"/>
                </a:lnTo>
                <a:close/>
              </a:path>
              <a:path w="10517505" h="4819015">
                <a:moveTo>
                  <a:pt x="10507980" y="4572"/>
                </a:moveTo>
                <a:lnTo>
                  <a:pt x="10507980" y="4814316"/>
                </a:lnTo>
                <a:lnTo>
                  <a:pt x="10512552" y="4809744"/>
                </a:lnTo>
                <a:lnTo>
                  <a:pt x="10517124" y="4809744"/>
                </a:lnTo>
                <a:lnTo>
                  <a:pt x="10517124" y="9144"/>
                </a:lnTo>
                <a:lnTo>
                  <a:pt x="10512552" y="9144"/>
                </a:lnTo>
                <a:lnTo>
                  <a:pt x="10507980" y="4572"/>
                </a:lnTo>
                <a:close/>
              </a:path>
              <a:path w="10517505" h="4819015">
                <a:moveTo>
                  <a:pt x="10517124" y="4809744"/>
                </a:moveTo>
                <a:lnTo>
                  <a:pt x="10512552" y="4809744"/>
                </a:lnTo>
                <a:lnTo>
                  <a:pt x="10507980" y="4814316"/>
                </a:lnTo>
                <a:lnTo>
                  <a:pt x="10517124" y="4814316"/>
                </a:lnTo>
                <a:lnTo>
                  <a:pt x="10517124" y="4809744"/>
                </a:lnTo>
                <a:close/>
              </a:path>
              <a:path w="10517505" h="4819015">
                <a:moveTo>
                  <a:pt x="9143" y="4572"/>
                </a:moveTo>
                <a:lnTo>
                  <a:pt x="4571" y="9144"/>
                </a:lnTo>
                <a:lnTo>
                  <a:pt x="9143" y="9144"/>
                </a:lnTo>
                <a:lnTo>
                  <a:pt x="9143" y="4572"/>
                </a:lnTo>
                <a:close/>
              </a:path>
              <a:path w="10517505" h="4819015">
                <a:moveTo>
                  <a:pt x="10507980" y="4572"/>
                </a:moveTo>
                <a:lnTo>
                  <a:pt x="9143" y="4572"/>
                </a:lnTo>
                <a:lnTo>
                  <a:pt x="9143" y="9144"/>
                </a:lnTo>
                <a:lnTo>
                  <a:pt x="10507980" y="9144"/>
                </a:lnTo>
                <a:lnTo>
                  <a:pt x="10507980" y="4572"/>
                </a:lnTo>
                <a:close/>
              </a:path>
              <a:path w="10517505" h="4819015">
                <a:moveTo>
                  <a:pt x="10517124" y="4572"/>
                </a:moveTo>
                <a:lnTo>
                  <a:pt x="10507980" y="4572"/>
                </a:lnTo>
                <a:lnTo>
                  <a:pt x="10512552" y="9144"/>
                </a:lnTo>
                <a:lnTo>
                  <a:pt x="10517124" y="9144"/>
                </a:lnTo>
                <a:lnTo>
                  <a:pt x="10517124" y="4572"/>
                </a:lnTo>
                <a:close/>
              </a:path>
            </a:pathLst>
          </a:custGeom>
          <a:solidFill>
            <a:srgbClr val="0D0D0D"/>
          </a:solidFill>
        </p:spPr>
        <p:txBody>
          <a:bodyPr wrap="square" lIns="0" tIns="0" rIns="0" bIns="0" rtlCol="0"/>
          <a:lstStyle/>
          <a:p>
            <a:endParaRPr/>
          </a:p>
        </p:txBody>
      </p:sp>
      <p:sp>
        <p:nvSpPr>
          <p:cNvPr id="5" name="object 5"/>
          <p:cNvSpPr txBox="1"/>
          <p:nvPr/>
        </p:nvSpPr>
        <p:spPr>
          <a:xfrm>
            <a:off x="918463" y="1555521"/>
            <a:ext cx="120650" cy="4330700"/>
          </a:xfrm>
          <a:prstGeom prst="rect">
            <a:avLst/>
          </a:prstGeom>
        </p:spPr>
        <p:txBody>
          <a:bodyPr vert="horz" wrap="square" lIns="0" tIns="70485" rIns="0" bIns="0" rtlCol="0">
            <a:spAutoFit/>
          </a:bodyPr>
          <a:lstStyle/>
          <a:p>
            <a:pPr marL="12700">
              <a:lnSpc>
                <a:spcPct val="100000"/>
              </a:lnSpc>
              <a:spcBef>
                <a:spcPts val="555"/>
              </a:spcBef>
            </a:pPr>
            <a:r>
              <a:rPr sz="1500" dirty="0">
                <a:latin typeface="Calibri"/>
                <a:cs typeface="Calibri"/>
              </a:rPr>
              <a:t>•</a:t>
            </a:r>
            <a:endParaRPr sz="1500">
              <a:latin typeface="Calibri"/>
              <a:cs typeface="Calibri"/>
            </a:endParaRPr>
          </a:p>
          <a:p>
            <a:pPr marL="12700">
              <a:lnSpc>
                <a:spcPct val="100000"/>
              </a:lnSpc>
              <a:spcBef>
                <a:spcPts val="455"/>
              </a:spcBef>
            </a:pPr>
            <a:r>
              <a:rPr sz="1500" dirty="0">
                <a:latin typeface="Calibri"/>
                <a:cs typeface="Calibri"/>
              </a:rPr>
              <a:t>•</a:t>
            </a:r>
            <a:endParaRPr sz="1500">
              <a:latin typeface="Calibri"/>
              <a:cs typeface="Calibri"/>
            </a:endParaRPr>
          </a:p>
          <a:p>
            <a:pPr marL="12700">
              <a:lnSpc>
                <a:spcPct val="100000"/>
              </a:lnSpc>
              <a:spcBef>
                <a:spcPts val="470"/>
              </a:spcBef>
            </a:pPr>
            <a:r>
              <a:rPr sz="1500" dirty="0">
                <a:latin typeface="Calibri"/>
                <a:cs typeface="Calibri"/>
              </a:rPr>
              <a:t>•</a:t>
            </a:r>
            <a:endParaRPr sz="1500">
              <a:latin typeface="Calibri"/>
              <a:cs typeface="Calibri"/>
            </a:endParaRPr>
          </a:p>
          <a:p>
            <a:pPr marL="12700">
              <a:lnSpc>
                <a:spcPct val="100000"/>
              </a:lnSpc>
              <a:spcBef>
                <a:spcPts val="455"/>
              </a:spcBef>
            </a:pPr>
            <a:r>
              <a:rPr sz="1500" dirty="0">
                <a:latin typeface="Calibri"/>
                <a:cs typeface="Calibri"/>
              </a:rPr>
              <a:t>•</a:t>
            </a:r>
            <a:endParaRPr sz="1500">
              <a:latin typeface="Calibri"/>
              <a:cs typeface="Calibri"/>
            </a:endParaRPr>
          </a:p>
          <a:p>
            <a:pPr marL="12700">
              <a:lnSpc>
                <a:spcPct val="100000"/>
              </a:lnSpc>
              <a:spcBef>
                <a:spcPts val="455"/>
              </a:spcBef>
            </a:pPr>
            <a:r>
              <a:rPr sz="1500" dirty="0">
                <a:latin typeface="Calibri"/>
                <a:cs typeface="Calibri"/>
              </a:rPr>
              <a:t>•</a:t>
            </a:r>
            <a:endParaRPr sz="1500">
              <a:latin typeface="Calibri"/>
              <a:cs typeface="Calibri"/>
            </a:endParaRPr>
          </a:p>
          <a:p>
            <a:pPr marL="12700">
              <a:lnSpc>
                <a:spcPct val="100000"/>
              </a:lnSpc>
              <a:spcBef>
                <a:spcPts val="470"/>
              </a:spcBef>
            </a:pPr>
            <a:r>
              <a:rPr sz="1500" dirty="0">
                <a:latin typeface="Calibri"/>
                <a:cs typeface="Calibri"/>
              </a:rPr>
              <a:t>•</a:t>
            </a:r>
            <a:endParaRPr sz="1500">
              <a:latin typeface="Calibri"/>
              <a:cs typeface="Calibri"/>
            </a:endParaRPr>
          </a:p>
          <a:p>
            <a:pPr marL="12700">
              <a:lnSpc>
                <a:spcPct val="100000"/>
              </a:lnSpc>
              <a:spcBef>
                <a:spcPts val="455"/>
              </a:spcBef>
            </a:pPr>
            <a:r>
              <a:rPr sz="1500" dirty="0">
                <a:latin typeface="Calibri"/>
                <a:cs typeface="Calibri"/>
              </a:rPr>
              <a:t>•</a:t>
            </a:r>
            <a:endParaRPr sz="1500">
              <a:latin typeface="Calibri"/>
              <a:cs typeface="Calibri"/>
            </a:endParaRPr>
          </a:p>
          <a:p>
            <a:pPr marL="12700">
              <a:lnSpc>
                <a:spcPct val="100000"/>
              </a:lnSpc>
              <a:spcBef>
                <a:spcPts val="455"/>
              </a:spcBef>
            </a:pPr>
            <a:r>
              <a:rPr sz="1500" dirty="0">
                <a:latin typeface="Calibri"/>
                <a:cs typeface="Calibri"/>
              </a:rPr>
              <a:t>•</a:t>
            </a:r>
            <a:endParaRPr sz="1500">
              <a:latin typeface="Calibri"/>
              <a:cs typeface="Calibri"/>
            </a:endParaRPr>
          </a:p>
          <a:p>
            <a:pPr marL="12700">
              <a:lnSpc>
                <a:spcPct val="100000"/>
              </a:lnSpc>
              <a:spcBef>
                <a:spcPts val="470"/>
              </a:spcBef>
            </a:pPr>
            <a:r>
              <a:rPr sz="1500" dirty="0">
                <a:latin typeface="Calibri"/>
                <a:cs typeface="Calibri"/>
              </a:rPr>
              <a:t>•</a:t>
            </a:r>
            <a:endParaRPr sz="1500">
              <a:latin typeface="Calibri"/>
              <a:cs typeface="Calibri"/>
            </a:endParaRPr>
          </a:p>
          <a:p>
            <a:pPr marL="12700">
              <a:lnSpc>
                <a:spcPct val="100000"/>
              </a:lnSpc>
              <a:spcBef>
                <a:spcPts val="455"/>
              </a:spcBef>
            </a:pPr>
            <a:r>
              <a:rPr sz="1500" dirty="0">
                <a:latin typeface="Calibri"/>
                <a:cs typeface="Calibri"/>
              </a:rPr>
              <a:t>•</a:t>
            </a:r>
            <a:endParaRPr sz="1500">
              <a:latin typeface="Calibri"/>
              <a:cs typeface="Calibri"/>
            </a:endParaRPr>
          </a:p>
          <a:p>
            <a:pPr marL="12700">
              <a:lnSpc>
                <a:spcPct val="100000"/>
              </a:lnSpc>
              <a:spcBef>
                <a:spcPts val="455"/>
              </a:spcBef>
            </a:pPr>
            <a:r>
              <a:rPr sz="1500" dirty="0">
                <a:latin typeface="Calibri"/>
                <a:cs typeface="Calibri"/>
              </a:rPr>
              <a:t>•</a:t>
            </a:r>
            <a:endParaRPr sz="1500">
              <a:latin typeface="Calibri"/>
              <a:cs typeface="Calibri"/>
            </a:endParaRPr>
          </a:p>
          <a:p>
            <a:pPr marL="12700">
              <a:lnSpc>
                <a:spcPct val="100000"/>
              </a:lnSpc>
              <a:spcBef>
                <a:spcPts val="470"/>
              </a:spcBef>
            </a:pPr>
            <a:r>
              <a:rPr sz="1500" dirty="0">
                <a:latin typeface="Calibri"/>
                <a:cs typeface="Calibri"/>
              </a:rPr>
              <a:t>•</a:t>
            </a:r>
            <a:endParaRPr sz="1500">
              <a:latin typeface="Calibri"/>
              <a:cs typeface="Calibri"/>
            </a:endParaRPr>
          </a:p>
          <a:p>
            <a:pPr marL="12700">
              <a:lnSpc>
                <a:spcPct val="100000"/>
              </a:lnSpc>
              <a:spcBef>
                <a:spcPts val="455"/>
              </a:spcBef>
            </a:pPr>
            <a:r>
              <a:rPr sz="1500" dirty="0">
                <a:latin typeface="Calibri"/>
                <a:cs typeface="Calibri"/>
              </a:rPr>
              <a:t>•</a:t>
            </a:r>
            <a:endParaRPr sz="1500">
              <a:latin typeface="Calibri"/>
              <a:cs typeface="Calibri"/>
            </a:endParaRPr>
          </a:p>
          <a:p>
            <a:pPr marL="12700">
              <a:lnSpc>
                <a:spcPct val="100000"/>
              </a:lnSpc>
              <a:spcBef>
                <a:spcPts val="455"/>
              </a:spcBef>
            </a:pPr>
            <a:r>
              <a:rPr sz="1500" dirty="0">
                <a:latin typeface="Calibri"/>
                <a:cs typeface="Calibri"/>
              </a:rPr>
              <a:t>•</a:t>
            </a:r>
            <a:endParaRPr sz="1500">
              <a:latin typeface="Calibri"/>
              <a:cs typeface="Calibri"/>
            </a:endParaRPr>
          </a:p>
          <a:p>
            <a:pPr marL="12700">
              <a:lnSpc>
                <a:spcPct val="100000"/>
              </a:lnSpc>
              <a:spcBef>
                <a:spcPts val="470"/>
              </a:spcBef>
            </a:pPr>
            <a:r>
              <a:rPr sz="1500" dirty="0">
                <a:latin typeface="Calibri"/>
                <a:cs typeface="Calibri"/>
              </a:rPr>
              <a:t>•</a:t>
            </a:r>
            <a:endParaRPr sz="1500">
              <a:latin typeface="Calibri"/>
              <a:cs typeface="Calibri"/>
            </a:endParaRPr>
          </a:p>
        </p:txBody>
      </p:sp>
      <p:sp>
        <p:nvSpPr>
          <p:cNvPr id="6" name="object 6"/>
          <p:cNvSpPr txBox="1"/>
          <p:nvPr/>
        </p:nvSpPr>
        <p:spPr>
          <a:xfrm>
            <a:off x="1389805" y="1559839"/>
            <a:ext cx="7153275" cy="4330700"/>
          </a:xfrm>
          <a:prstGeom prst="rect">
            <a:avLst/>
          </a:prstGeom>
        </p:spPr>
        <p:txBody>
          <a:bodyPr vert="horz" wrap="square" lIns="0" tIns="12700" rIns="0" bIns="0" rtlCol="0">
            <a:spAutoFit/>
          </a:bodyPr>
          <a:lstStyle/>
          <a:p>
            <a:pPr marL="12700" marR="2063114">
              <a:lnSpc>
                <a:spcPct val="125299"/>
              </a:lnSpc>
              <a:spcBef>
                <a:spcPts val="100"/>
              </a:spcBef>
            </a:pPr>
            <a:r>
              <a:rPr sz="1500" dirty="0">
                <a:latin typeface="Calibri"/>
                <a:cs typeface="Calibri"/>
              </a:rPr>
              <a:t>I </a:t>
            </a:r>
            <a:r>
              <a:rPr sz="1500" spc="-5" dirty="0">
                <a:latin typeface="Calibri"/>
                <a:cs typeface="Calibri"/>
              </a:rPr>
              <a:t>shall enter </a:t>
            </a:r>
            <a:r>
              <a:rPr sz="1500" dirty="0">
                <a:latin typeface="Calibri"/>
                <a:cs typeface="Calibri"/>
              </a:rPr>
              <a:t>the classroom with the </a:t>
            </a:r>
            <a:r>
              <a:rPr sz="1500" spc="-5" dirty="0">
                <a:latin typeface="Calibri"/>
                <a:cs typeface="Calibri"/>
              </a:rPr>
              <a:t>greeting </a:t>
            </a:r>
            <a:r>
              <a:rPr sz="1500" spc="-15" dirty="0">
                <a:latin typeface="Calibri"/>
                <a:cs typeface="Calibri"/>
              </a:rPr>
              <a:t>‘Assalaamu</a:t>
            </a:r>
            <a:r>
              <a:rPr sz="1500" spc="-90" dirty="0">
                <a:latin typeface="Calibri"/>
                <a:cs typeface="Calibri"/>
              </a:rPr>
              <a:t> </a:t>
            </a:r>
            <a:r>
              <a:rPr sz="1500" spc="-25" dirty="0">
                <a:latin typeface="Calibri"/>
                <a:cs typeface="Calibri"/>
              </a:rPr>
              <a:t>alaykum’.  </a:t>
            </a:r>
            <a:r>
              <a:rPr sz="1500" dirty="0">
                <a:latin typeface="Calibri"/>
                <a:cs typeface="Calibri"/>
              </a:rPr>
              <a:t>I </a:t>
            </a:r>
            <a:r>
              <a:rPr sz="1500" spc="-10" dirty="0">
                <a:latin typeface="Calibri"/>
                <a:cs typeface="Calibri"/>
              </a:rPr>
              <a:t>will </a:t>
            </a:r>
            <a:r>
              <a:rPr sz="1500" spc="-5" dirty="0">
                <a:latin typeface="Calibri"/>
                <a:cs typeface="Calibri"/>
              </a:rPr>
              <a:t>not </a:t>
            </a:r>
            <a:r>
              <a:rPr sz="1500" spc="-10" dirty="0">
                <a:latin typeface="Calibri"/>
                <a:cs typeface="Calibri"/>
              </a:rPr>
              <a:t>come late </a:t>
            </a:r>
            <a:r>
              <a:rPr sz="1500" dirty="0">
                <a:latin typeface="Calibri"/>
                <a:cs typeface="Calibri"/>
              </a:rPr>
              <a:t>to</a:t>
            </a:r>
            <a:r>
              <a:rPr sz="1500" spc="10" dirty="0">
                <a:latin typeface="Calibri"/>
                <a:cs typeface="Calibri"/>
              </a:rPr>
              <a:t> </a:t>
            </a:r>
            <a:r>
              <a:rPr sz="1500" spc="-5" dirty="0">
                <a:latin typeface="Calibri"/>
                <a:cs typeface="Calibri"/>
              </a:rPr>
              <a:t>lesson.</a:t>
            </a:r>
            <a:endParaRPr sz="1500" dirty="0">
              <a:latin typeface="Calibri"/>
              <a:cs typeface="Calibri"/>
            </a:endParaRPr>
          </a:p>
          <a:p>
            <a:pPr marL="12700" marR="2559685">
              <a:lnSpc>
                <a:spcPct val="125299"/>
              </a:lnSpc>
              <a:spcBef>
                <a:spcPts val="10"/>
              </a:spcBef>
            </a:pPr>
            <a:r>
              <a:rPr sz="1500" dirty="0">
                <a:latin typeface="Calibri"/>
                <a:cs typeface="Calibri"/>
              </a:rPr>
              <a:t>If I am </a:t>
            </a:r>
            <a:r>
              <a:rPr sz="1500" spc="-5" dirty="0">
                <a:latin typeface="Calibri"/>
                <a:cs typeface="Calibri"/>
              </a:rPr>
              <a:t>late </a:t>
            </a:r>
            <a:r>
              <a:rPr sz="1500" dirty="0">
                <a:latin typeface="Calibri"/>
                <a:cs typeface="Calibri"/>
              </a:rPr>
              <a:t>I </a:t>
            </a:r>
            <a:r>
              <a:rPr sz="1500" spc="-10" dirty="0">
                <a:latin typeface="Calibri"/>
                <a:cs typeface="Calibri"/>
              </a:rPr>
              <a:t>will </a:t>
            </a:r>
            <a:r>
              <a:rPr sz="1500" dirty="0">
                <a:latin typeface="Calibri"/>
                <a:cs typeface="Calibri"/>
              </a:rPr>
              <a:t>knock </a:t>
            </a:r>
            <a:r>
              <a:rPr sz="1500" spc="-5" dirty="0">
                <a:latin typeface="Calibri"/>
                <a:cs typeface="Calibri"/>
              </a:rPr>
              <a:t>on </a:t>
            </a:r>
            <a:r>
              <a:rPr sz="1500" dirty="0">
                <a:latin typeface="Calibri"/>
                <a:cs typeface="Calibri"/>
              </a:rPr>
              <a:t>the </a:t>
            </a:r>
            <a:r>
              <a:rPr sz="1500" spc="-5" dirty="0">
                <a:latin typeface="Calibri"/>
                <a:cs typeface="Calibri"/>
              </a:rPr>
              <a:t>door </a:t>
            </a:r>
            <a:r>
              <a:rPr sz="1500" dirty="0">
                <a:latin typeface="Calibri"/>
                <a:cs typeface="Calibri"/>
              </a:rPr>
              <a:t>and </a:t>
            </a:r>
            <a:r>
              <a:rPr sz="1500" spc="-10" dirty="0">
                <a:latin typeface="Calibri"/>
                <a:cs typeface="Calibri"/>
              </a:rPr>
              <a:t>wait </a:t>
            </a:r>
            <a:r>
              <a:rPr sz="1500" spc="-20" dirty="0">
                <a:latin typeface="Calibri"/>
                <a:cs typeface="Calibri"/>
              </a:rPr>
              <a:t>for </a:t>
            </a:r>
            <a:r>
              <a:rPr sz="1500" dirty="0">
                <a:latin typeface="Calibri"/>
                <a:cs typeface="Calibri"/>
              </a:rPr>
              <a:t>a </a:t>
            </a:r>
            <a:r>
              <a:rPr sz="1500" spc="-5" dirty="0">
                <a:latin typeface="Calibri"/>
                <a:cs typeface="Calibri"/>
              </a:rPr>
              <a:t>response.  </a:t>
            </a:r>
            <a:r>
              <a:rPr sz="1500" dirty="0">
                <a:latin typeface="Calibri"/>
                <a:cs typeface="Calibri"/>
              </a:rPr>
              <a:t>I </a:t>
            </a:r>
            <a:r>
              <a:rPr sz="1500" spc="-5" dirty="0">
                <a:latin typeface="Calibri"/>
                <a:cs typeface="Calibri"/>
              </a:rPr>
              <a:t>shall enter </a:t>
            </a:r>
            <a:r>
              <a:rPr sz="1500" dirty="0">
                <a:latin typeface="Calibri"/>
                <a:cs typeface="Calibri"/>
              </a:rPr>
              <a:t>the classroom </a:t>
            </a:r>
            <a:r>
              <a:rPr sz="1500" spc="-5" dirty="0">
                <a:latin typeface="Calibri"/>
                <a:cs typeface="Calibri"/>
              </a:rPr>
              <a:t>sensibly </a:t>
            </a:r>
            <a:r>
              <a:rPr sz="1500" dirty="0">
                <a:latin typeface="Calibri"/>
                <a:cs typeface="Calibri"/>
              </a:rPr>
              <a:t>and</a:t>
            </a:r>
            <a:r>
              <a:rPr sz="1500" spc="-45" dirty="0">
                <a:latin typeface="Calibri"/>
                <a:cs typeface="Calibri"/>
              </a:rPr>
              <a:t> </a:t>
            </a:r>
            <a:r>
              <a:rPr sz="1500" spc="-20" dirty="0">
                <a:latin typeface="Calibri"/>
                <a:cs typeface="Calibri"/>
              </a:rPr>
              <a:t>quietly.</a:t>
            </a:r>
            <a:endParaRPr sz="1500" dirty="0">
              <a:latin typeface="Calibri"/>
              <a:cs typeface="Calibri"/>
            </a:endParaRPr>
          </a:p>
          <a:p>
            <a:pPr marL="12700" marR="393065">
              <a:lnSpc>
                <a:spcPts val="2270"/>
              </a:lnSpc>
              <a:spcBef>
                <a:spcPts val="140"/>
              </a:spcBef>
            </a:pPr>
            <a:r>
              <a:rPr sz="1500" dirty="0">
                <a:latin typeface="Calibri"/>
                <a:cs typeface="Calibri"/>
              </a:rPr>
              <a:t>I </a:t>
            </a:r>
            <a:r>
              <a:rPr sz="1500" spc="-10" dirty="0">
                <a:latin typeface="Calibri"/>
                <a:cs typeface="Calibri"/>
              </a:rPr>
              <a:t>prepare </a:t>
            </a:r>
            <a:r>
              <a:rPr sz="1500" spc="-15" dirty="0">
                <a:latin typeface="Calibri"/>
                <a:cs typeface="Calibri"/>
              </a:rPr>
              <a:t>my </a:t>
            </a:r>
            <a:r>
              <a:rPr sz="1500" spc="-10" dirty="0">
                <a:latin typeface="Calibri"/>
                <a:cs typeface="Calibri"/>
              </a:rPr>
              <a:t>books </a:t>
            </a:r>
            <a:r>
              <a:rPr sz="1500" dirty="0">
                <a:latin typeface="Calibri"/>
                <a:cs typeface="Calibri"/>
              </a:rPr>
              <a:t>and equipment and </a:t>
            </a:r>
            <a:r>
              <a:rPr sz="1500" spc="-15" dirty="0">
                <a:latin typeface="Calibri"/>
                <a:cs typeface="Calibri"/>
              </a:rPr>
              <a:t>follow </a:t>
            </a:r>
            <a:r>
              <a:rPr sz="1500" spc="-5" dirty="0">
                <a:latin typeface="Calibri"/>
                <a:cs typeface="Calibri"/>
              </a:rPr>
              <a:t>instructions </a:t>
            </a:r>
            <a:r>
              <a:rPr sz="1500" dirty="0">
                <a:latin typeface="Calibri"/>
                <a:cs typeface="Calibri"/>
              </a:rPr>
              <a:t>to </a:t>
            </a:r>
            <a:r>
              <a:rPr sz="1500" spc="-10" dirty="0">
                <a:latin typeface="Calibri"/>
                <a:cs typeface="Calibri"/>
              </a:rPr>
              <a:t>start </a:t>
            </a:r>
            <a:r>
              <a:rPr sz="1500" dirty="0">
                <a:latin typeface="Calibri"/>
                <a:cs typeface="Calibri"/>
              </a:rPr>
              <a:t>the </a:t>
            </a:r>
            <a:r>
              <a:rPr sz="1500" spc="-5" dirty="0">
                <a:latin typeface="Calibri"/>
                <a:cs typeface="Calibri"/>
              </a:rPr>
              <a:t>lesson </a:t>
            </a:r>
            <a:r>
              <a:rPr sz="1500" spc="-15" dirty="0">
                <a:latin typeface="Calibri"/>
                <a:cs typeface="Calibri"/>
              </a:rPr>
              <a:t>promptly.  </a:t>
            </a:r>
            <a:r>
              <a:rPr sz="1500" dirty="0">
                <a:latin typeface="Calibri"/>
                <a:cs typeface="Calibri"/>
              </a:rPr>
              <a:t>I </a:t>
            </a:r>
            <a:r>
              <a:rPr sz="1500" spc="-10" dirty="0">
                <a:latin typeface="Calibri"/>
                <a:cs typeface="Calibri"/>
              </a:rPr>
              <a:t>will always work </a:t>
            </a:r>
            <a:r>
              <a:rPr sz="1500" dirty="0">
                <a:latin typeface="Calibri"/>
                <a:cs typeface="Calibri"/>
              </a:rPr>
              <a:t>to the </a:t>
            </a:r>
            <a:r>
              <a:rPr sz="1500" spc="-5" dirty="0">
                <a:latin typeface="Calibri"/>
                <a:cs typeface="Calibri"/>
              </a:rPr>
              <a:t>best of </a:t>
            </a:r>
            <a:r>
              <a:rPr sz="1500" spc="-10" dirty="0">
                <a:latin typeface="Calibri"/>
                <a:cs typeface="Calibri"/>
              </a:rPr>
              <a:t>my </a:t>
            </a:r>
            <a:r>
              <a:rPr sz="1500" dirty="0">
                <a:latin typeface="Calibri"/>
                <a:cs typeface="Calibri"/>
              </a:rPr>
              <a:t>ability without </a:t>
            </a:r>
            <a:r>
              <a:rPr sz="1500" spc="-5" dirty="0">
                <a:latin typeface="Calibri"/>
                <a:cs typeface="Calibri"/>
              </a:rPr>
              <a:t>disturbing</a:t>
            </a:r>
            <a:r>
              <a:rPr sz="1500" spc="-45" dirty="0">
                <a:latin typeface="Calibri"/>
                <a:cs typeface="Calibri"/>
              </a:rPr>
              <a:t> </a:t>
            </a:r>
            <a:r>
              <a:rPr sz="1500" spc="-10" dirty="0">
                <a:latin typeface="Calibri"/>
                <a:cs typeface="Calibri"/>
              </a:rPr>
              <a:t>others.</a:t>
            </a:r>
            <a:endParaRPr sz="1500" dirty="0">
              <a:latin typeface="Calibri"/>
              <a:cs typeface="Calibri"/>
            </a:endParaRPr>
          </a:p>
          <a:p>
            <a:pPr marL="12700">
              <a:lnSpc>
                <a:spcPct val="100000"/>
              </a:lnSpc>
              <a:spcBef>
                <a:spcPts val="300"/>
              </a:spcBef>
            </a:pPr>
            <a:r>
              <a:rPr sz="1500" dirty="0">
                <a:latin typeface="Calibri"/>
                <a:cs typeface="Calibri"/>
              </a:rPr>
              <a:t>I </a:t>
            </a:r>
            <a:r>
              <a:rPr sz="1500" spc="-10" dirty="0">
                <a:latin typeface="Calibri"/>
                <a:cs typeface="Calibri"/>
              </a:rPr>
              <a:t>will </a:t>
            </a:r>
            <a:r>
              <a:rPr sz="1500" spc="-5" dirty="0">
                <a:latin typeface="Calibri"/>
                <a:cs typeface="Calibri"/>
              </a:rPr>
              <a:t>show </a:t>
            </a:r>
            <a:r>
              <a:rPr sz="1500" dirty="0">
                <a:latin typeface="Calibri"/>
                <a:cs typeface="Calibri"/>
              </a:rPr>
              <a:t>good manners and </a:t>
            </a:r>
            <a:r>
              <a:rPr sz="1500" spc="-10" dirty="0">
                <a:latin typeface="Calibri"/>
                <a:cs typeface="Calibri"/>
              </a:rPr>
              <a:t>listen carefully when </a:t>
            </a:r>
            <a:r>
              <a:rPr sz="1500" dirty="0">
                <a:latin typeface="Calibri"/>
                <a:cs typeface="Calibri"/>
              </a:rPr>
              <a:t>the </a:t>
            </a:r>
            <a:r>
              <a:rPr sz="1500" spc="-5" dirty="0">
                <a:latin typeface="Calibri"/>
                <a:cs typeface="Calibri"/>
              </a:rPr>
              <a:t>teacher or </a:t>
            </a:r>
            <a:r>
              <a:rPr sz="1500" dirty="0">
                <a:latin typeface="Calibri"/>
                <a:cs typeface="Calibri"/>
              </a:rPr>
              <a:t>another </a:t>
            </a:r>
            <a:r>
              <a:rPr sz="1500" spc="-10" dirty="0">
                <a:latin typeface="Calibri"/>
                <a:cs typeface="Calibri"/>
              </a:rPr>
              <a:t>person </a:t>
            </a:r>
            <a:r>
              <a:rPr sz="1500" spc="-5" dirty="0">
                <a:latin typeface="Calibri"/>
                <a:cs typeface="Calibri"/>
              </a:rPr>
              <a:t>is</a:t>
            </a:r>
            <a:r>
              <a:rPr sz="1500" spc="35" dirty="0">
                <a:latin typeface="Calibri"/>
                <a:cs typeface="Calibri"/>
              </a:rPr>
              <a:t> </a:t>
            </a:r>
            <a:r>
              <a:rPr sz="1500" spc="-5" dirty="0">
                <a:latin typeface="Calibri"/>
                <a:cs typeface="Calibri"/>
              </a:rPr>
              <a:t>talking.</a:t>
            </a:r>
            <a:endParaRPr sz="1500" dirty="0">
              <a:latin typeface="Calibri"/>
              <a:cs typeface="Calibri"/>
            </a:endParaRPr>
          </a:p>
          <a:p>
            <a:pPr marL="12700" marR="5080">
              <a:lnSpc>
                <a:spcPts val="2270"/>
              </a:lnSpc>
              <a:spcBef>
                <a:spcPts val="140"/>
              </a:spcBef>
            </a:pPr>
            <a:r>
              <a:rPr sz="1500" dirty="0">
                <a:latin typeface="Calibri"/>
                <a:cs typeface="Calibri"/>
              </a:rPr>
              <a:t>I </a:t>
            </a:r>
            <a:r>
              <a:rPr sz="1500" spc="-10" dirty="0">
                <a:latin typeface="Calibri"/>
                <a:cs typeface="Calibri"/>
              </a:rPr>
              <a:t>will follow </a:t>
            </a:r>
            <a:r>
              <a:rPr sz="1500" spc="-5" dirty="0">
                <a:latin typeface="Calibri"/>
                <a:cs typeface="Calibri"/>
              </a:rPr>
              <a:t>instructions immediately without comment or argument </a:t>
            </a:r>
            <a:r>
              <a:rPr sz="1500" dirty="0">
                <a:latin typeface="Calibri"/>
                <a:cs typeface="Calibri"/>
              </a:rPr>
              <a:t>– </a:t>
            </a:r>
            <a:r>
              <a:rPr sz="1500" spc="-10" dirty="0">
                <a:latin typeface="Calibri"/>
                <a:cs typeface="Calibri"/>
              </a:rPr>
              <a:t>first </a:t>
            </a:r>
            <a:r>
              <a:rPr sz="1500" dirty="0">
                <a:latin typeface="Calibri"/>
                <a:cs typeface="Calibri"/>
              </a:rPr>
              <a:t>time, </a:t>
            </a:r>
            <a:r>
              <a:rPr sz="1500" spc="-5" dirty="0">
                <a:latin typeface="Calibri"/>
                <a:cs typeface="Calibri"/>
              </a:rPr>
              <a:t>every </a:t>
            </a:r>
            <a:r>
              <a:rPr sz="1500" dirty="0">
                <a:latin typeface="Calibri"/>
                <a:cs typeface="Calibri"/>
              </a:rPr>
              <a:t>time.  I </a:t>
            </a:r>
            <a:r>
              <a:rPr sz="1500" spc="-10" dirty="0">
                <a:latin typeface="Calibri"/>
                <a:cs typeface="Calibri"/>
              </a:rPr>
              <a:t>will </a:t>
            </a:r>
            <a:r>
              <a:rPr sz="1500" spc="-5" dirty="0">
                <a:latin typeface="Calibri"/>
                <a:cs typeface="Calibri"/>
              </a:rPr>
              <a:t>put </a:t>
            </a:r>
            <a:r>
              <a:rPr sz="1500" spc="-15" dirty="0">
                <a:latin typeface="Calibri"/>
                <a:cs typeface="Calibri"/>
              </a:rPr>
              <a:t>my </a:t>
            </a:r>
            <a:r>
              <a:rPr sz="1500" spc="-5" dirty="0">
                <a:latin typeface="Calibri"/>
                <a:cs typeface="Calibri"/>
              </a:rPr>
              <a:t>hand up </a:t>
            </a:r>
            <a:r>
              <a:rPr sz="1500" dirty="0">
                <a:latin typeface="Calibri"/>
                <a:cs typeface="Calibri"/>
              </a:rPr>
              <a:t>and </a:t>
            </a:r>
            <a:r>
              <a:rPr sz="1500" spc="-10" dirty="0">
                <a:latin typeface="Calibri"/>
                <a:cs typeface="Calibri"/>
              </a:rPr>
              <a:t>wait </a:t>
            </a:r>
            <a:r>
              <a:rPr sz="1500" spc="-15" dirty="0">
                <a:latin typeface="Calibri"/>
                <a:cs typeface="Calibri"/>
              </a:rPr>
              <a:t>for </a:t>
            </a:r>
            <a:r>
              <a:rPr sz="1500" spc="-5" dirty="0">
                <a:latin typeface="Calibri"/>
                <a:cs typeface="Calibri"/>
              </a:rPr>
              <a:t>permission </a:t>
            </a:r>
            <a:r>
              <a:rPr sz="1500" spc="-10" dirty="0">
                <a:latin typeface="Calibri"/>
                <a:cs typeface="Calibri"/>
              </a:rPr>
              <a:t>to</a:t>
            </a:r>
            <a:r>
              <a:rPr sz="1500" spc="40" dirty="0">
                <a:latin typeface="Calibri"/>
                <a:cs typeface="Calibri"/>
              </a:rPr>
              <a:t> </a:t>
            </a:r>
            <a:r>
              <a:rPr sz="1500" spc="-5" dirty="0">
                <a:latin typeface="Calibri"/>
                <a:cs typeface="Calibri"/>
              </a:rPr>
              <a:t>speak.</a:t>
            </a:r>
            <a:endParaRPr sz="1500" dirty="0">
              <a:latin typeface="Calibri"/>
              <a:cs typeface="Calibri"/>
            </a:endParaRPr>
          </a:p>
          <a:p>
            <a:pPr marL="12700">
              <a:lnSpc>
                <a:spcPct val="100000"/>
              </a:lnSpc>
              <a:spcBef>
                <a:spcPts val="300"/>
              </a:spcBef>
            </a:pPr>
            <a:r>
              <a:rPr sz="1500" dirty="0">
                <a:latin typeface="Calibri"/>
                <a:cs typeface="Calibri"/>
              </a:rPr>
              <a:t>I </a:t>
            </a:r>
            <a:r>
              <a:rPr sz="1500" spc="-10" dirty="0">
                <a:latin typeface="Calibri"/>
                <a:cs typeface="Calibri"/>
              </a:rPr>
              <a:t>will </a:t>
            </a:r>
            <a:r>
              <a:rPr sz="1500" spc="-20" dirty="0">
                <a:latin typeface="Calibri"/>
                <a:cs typeface="Calibri"/>
              </a:rPr>
              <a:t>take </a:t>
            </a:r>
            <a:r>
              <a:rPr sz="1500" spc="-5" dirty="0">
                <a:latin typeface="Calibri"/>
                <a:cs typeface="Calibri"/>
              </a:rPr>
              <a:t>responsibility </a:t>
            </a:r>
            <a:r>
              <a:rPr sz="1500" spc="-20" dirty="0">
                <a:latin typeface="Calibri"/>
                <a:cs typeface="Calibri"/>
              </a:rPr>
              <a:t>for </a:t>
            </a:r>
            <a:r>
              <a:rPr sz="1500" spc="-10" dirty="0">
                <a:latin typeface="Calibri"/>
                <a:cs typeface="Calibri"/>
              </a:rPr>
              <a:t>my work </a:t>
            </a:r>
            <a:r>
              <a:rPr sz="1500" dirty="0">
                <a:latin typeface="Calibri"/>
                <a:cs typeface="Calibri"/>
              </a:rPr>
              <a:t>and</a:t>
            </a:r>
            <a:r>
              <a:rPr sz="1500" spc="85" dirty="0">
                <a:latin typeface="Calibri"/>
                <a:cs typeface="Calibri"/>
              </a:rPr>
              <a:t> </a:t>
            </a:r>
            <a:r>
              <a:rPr sz="1500" spc="-20" dirty="0">
                <a:latin typeface="Calibri"/>
                <a:cs typeface="Calibri"/>
              </a:rPr>
              <a:t>behaviour.</a:t>
            </a:r>
            <a:endParaRPr sz="1500" dirty="0">
              <a:latin typeface="Calibri"/>
              <a:cs typeface="Calibri"/>
            </a:endParaRPr>
          </a:p>
          <a:p>
            <a:pPr marL="12700" marR="1260475">
              <a:lnSpc>
                <a:spcPts val="2270"/>
              </a:lnSpc>
              <a:spcBef>
                <a:spcPts val="140"/>
              </a:spcBef>
            </a:pPr>
            <a:r>
              <a:rPr sz="1500" dirty="0">
                <a:latin typeface="Calibri"/>
                <a:cs typeface="Calibri"/>
              </a:rPr>
              <a:t>I </a:t>
            </a:r>
            <a:r>
              <a:rPr sz="1500" spc="-10" dirty="0">
                <a:latin typeface="Calibri"/>
                <a:cs typeface="Calibri"/>
              </a:rPr>
              <a:t>will treat </a:t>
            </a:r>
            <a:r>
              <a:rPr sz="1500" spc="-15" dirty="0">
                <a:latin typeface="Calibri"/>
                <a:cs typeface="Calibri"/>
              </a:rPr>
              <a:t>my </a:t>
            </a:r>
            <a:r>
              <a:rPr sz="1500" spc="-5" dirty="0">
                <a:latin typeface="Calibri"/>
                <a:cs typeface="Calibri"/>
              </a:rPr>
              <a:t>school </a:t>
            </a:r>
            <a:r>
              <a:rPr sz="1500" spc="-10" dirty="0">
                <a:latin typeface="Calibri"/>
                <a:cs typeface="Calibri"/>
              </a:rPr>
              <a:t>environment </a:t>
            </a:r>
            <a:r>
              <a:rPr sz="1500" dirty="0">
                <a:latin typeface="Calibri"/>
                <a:cs typeface="Calibri"/>
              </a:rPr>
              <a:t>and </a:t>
            </a:r>
            <a:r>
              <a:rPr sz="1500" spc="-10" dirty="0">
                <a:latin typeface="Calibri"/>
                <a:cs typeface="Calibri"/>
              </a:rPr>
              <a:t>others </a:t>
            </a:r>
            <a:r>
              <a:rPr sz="1500" spc="-5" dirty="0">
                <a:latin typeface="Calibri"/>
                <a:cs typeface="Calibri"/>
              </a:rPr>
              <a:t>in </a:t>
            </a:r>
            <a:r>
              <a:rPr sz="1500" dirty="0">
                <a:latin typeface="Calibri"/>
                <a:cs typeface="Calibri"/>
              </a:rPr>
              <a:t>the </a:t>
            </a:r>
            <a:r>
              <a:rPr sz="1500" spc="-5" dirty="0">
                <a:latin typeface="Calibri"/>
                <a:cs typeface="Calibri"/>
              </a:rPr>
              <a:t>classroom </a:t>
            </a:r>
            <a:r>
              <a:rPr sz="1500" spc="-10" dirty="0">
                <a:latin typeface="Calibri"/>
                <a:cs typeface="Calibri"/>
              </a:rPr>
              <a:t>with respect.  </a:t>
            </a:r>
            <a:r>
              <a:rPr sz="1500" dirty="0">
                <a:latin typeface="Calibri"/>
                <a:cs typeface="Calibri"/>
              </a:rPr>
              <a:t>I </a:t>
            </a:r>
            <a:r>
              <a:rPr sz="1500" spc="-10" dirty="0">
                <a:latin typeface="Calibri"/>
                <a:cs typeface="Calibri"/>
              </a:rPr>
              <a:t>will </a:t>
            </a:r>
            <a:r>
              <a:rPr sz="1500" spc="-5" dirty="0">
                <a:latin typeface="Calibri"/>
                <a:cs typeface="Calibri"/>
              </a:rPr>
              <a:t>seek </a:t>
            </a:r>
            <a:r>
              <a:rPr sz="1500" dirty="0">
                <a:latin typeface="Calibri"/>
                <a:cs typeface="Calibri"/>
              </a:rPr>
              <a:t>the </a:t>
            </a:r>
            <a:r>
              <a:rPr sz="1500" spc="-5" dirty="0">
                <a:latin typeface="Calibri"/>
                <a:cs typeface="Calibri"/>
              </a:rPr>
              <a:t>teacher’s permission </a:t>
            </a:r>
            <a:r>
              <a:rPr sz="1500" spc="-15" dirty="0">
                <a:latin typeface="Calibri"/>
                <a:cs typeface="Calibri"/>
              </a:rPr>
              <a:t>before </a:t>
            </a:r>
            <a:r>
              <a:rPr sz="1500" spc="-5" dirty="0">
                <a:latin typeface="Calibri"/>
                <a:cs typeface="Calibri"/>
              </a:rPr>
              <a:t>leaving </a:t>
            </a:r>
            <a:r>
              <a:rPr sz="1500" dirty="0">
                <a:latin typeface="Calibri"/>
                <a:cs typeface="Calibri"/>
              </a:rPr>
              <a:t>the</a:t>
            </a:r>
            <a:r>
              <a:rPr sz="1500" spc="60" dirty="0">
                <a:latin typeface="Calibri"/>
                <a:cs typeface="Calibri"/>
              </a:rPr>
              <a:t> </a:t>
            </a:r>
            <a:r>
              <a:rPr sz="1500" spc="-5" dirty="0">
                <a:latin typeface="Calibri"/>
                <a:cs typeface="Calibri"/>
              </a:rPr>
              <a:t>classroom.</a:t>
            </a:r>
            <a:endParaRPr sz="1500" dirty="0">
              <a:latin typeface="Calibri"/>
              <a:cs typeface="Calibri"/>
            </a:endParaRPr>
          </a:p>
          <a:p>
            <a:pPr marL="12700">
              <a:lnSpc>
                <a:spcPct val="100000"/>
              </a:lnSpc>
              <a:spcBef>
                <a:spcPts val="300"/>
              </a:spcBef>
            </a:pPr>
            <a:r>
              <a:rPr sz="1500" dirty="0">
                <a:latin typeface="Calibri"/>
                <a:cs typeface="Calibri"/>
              </a:rPr>
              <a:t>I </a:t>
            </a:r>
            <a:r>
              <a:rPr sz="1500" spc="-10" dirty="0">
                <a:latin typeface="Calibri"/>
                <a:cs typeface="Calibri"/>
              </a:rPr>
              <a:t>will </a:t>
            </a:r>
            <a:r>
              <a:rPr sz="1500" spc="-5" dirty="0">
                <a:latin typeface="Calibri"/>
                <a:cs typeface="Calibri"/>
              </a:rPr>
              <a:t>not chew or </a:t>
            </a:r>
            <a:r>
              <a:rPr sz="1500" spc="-10" dirty="0">
                <a:latin typeface="Calibri"/>
                <a:cs typeface="Calibri"/>
              </a:rPr>
              <a:t>eat </a:t>
            </a:r>
            <a:r>
              <a:rPr sz="1500" dirty="0">
                <a:latin typeface="Calibri"/>
                <a:cs typeface="Calibri"/>
              </a:rPr>
              <a:t>anything </a:t>
            </a:r>
            <a:r>
              <a:rPr sz="1500" spc="-5" dirty="0">
                <a:latin typeface="Calibri"/>
                <a:cs typeface="Calibri"/>
              </a:rPr>
              <a:t>in lesson</a:t>
            </a:r>
            <a:endParaRPr sz="1500" dirty="0">
              <a:latin typeface="Calibri"/>
              <a:cs typeface="Calibri"/>
            </a:endParaRPr>
          </a:p>
          <a:p>
            <a:pPr marL="12700">
              <a:lnSpc>
                <a:spcPct val="100000"/>
              </a:lnSpc>
              <a:spcBef>
                <a:spcPts val="459"/>
              </a:spcBef>
            </a:pPr>
            <a:r>
              <a:rPr sz="1500" dirty="0">
                <a:latin typeface="Calibri"/>
                <a:cs typeface="Calibri"/>
              </a:rPr>
              <a:t>I </a:t>
            </a:r>
            <a:r>
              <a:rPr sz="1500" spc="-10" dirty="0">
                <a:latin typeface="Calibri"/>
                <a:cs typeface="Calibri"/>
              </a:rPr>
              <a:t>will </a:t>
            </a:r>
            <a:r>
              <a:rPr sz="1500" spc="-5" dirty="0">
                <a:latin typeface="Calibri"/>
                <a:cs typeface="Calibri"/>
              </a:rPr>
              <a:t>ensure </a:t>
            </a:r>
            <a:r>
              <a:rPr sz="1500" dirty="0">
                <a:latin typeface="Calibri"/>
                <a:cs typeface="Calibri"/>
              </a:rPr>
              <a:t>the </a:t>
            </a:r>
            <a:r>
              <a:rPr sz="1500" spc="-5" dirty="0">
                <a:latin typeface="Calibri"/>
                <a:cs typeface="Calibri"/>
              </a:rPr>
              <a:t>classroom is </a:t>
            </a:r>
            <a:r>
              <a:rPr sz="1500" spc="-10" dirty="0">
                <a:latin typeface="Calibri"/>
                <a:cs typeface="Calibri"/>
              </a:rPr>
              <a:t>left</a:t>
            </a:r>
            <a:r>
              <a:rPr sz="1500" spc="35" dirty="0">
                <a:latin typeface="Calibri"/>
                <a:cs typeface="Calibri"/>
              </a:rPr>
              <a:t> </a:t>
            </a:r>
            <a:r>
              <a:rPr sz="1500" spc="-20" dirty="0">
                <a:latin typeface="Calibri"/>
                <a:cs typeface="Calibri"/>
              </a:rPr>
              <a:t>tidy.</a:t>
            </a:r>
            <a:endParaRPr sz="1500" dirty="0">
              <a:latin typeface="Calibri"/>
              <a:cs typeface="Calibri"/>
            </a:endParaRPr>
          </a:p>
          <a:p>
            <a:pPr marL="12700">
              <a:lnSpc>
                <a:spcPct val="100000"/>
              </a:lnSpc>
              <a:spcBef>
                <a:spcPts val="465"/>
              </a:spcBef>
            </a:pPr>
            <a:r>
              <a:rPr sz="1500" dirty="0">
                <a:latin typeface="Calibri"/>
                <a:cs typeface="Calibri"/>
              </a:rPr>
              <a:t>I </a:t>
            </a:r>
            <a:r>
              <a:rPr sz="1500" spc="-5" dirty="0">
                <a:latin typeface="Calibri"/>
                <a:cs typeface="Calibri"/>
              </a:rPr>
              <a:t>WILL LEARN </a:t>
            </a:r>
            <a:r>
              <a:rPr sz="1500" spc="-25" dirty="0">
                <a:latin typeface="Calibri"/>
                <a:cs typeface="Calibri"/>
              </a:rPr>
              <a:t>TO </a:t>
            </a:r>
            <a:r>
              <a:rPr sz="1500" spc="-5" dirty="0">
                <a:latin typeface="Calibri"/>
                <a:cs typeface="Calibri"/>
              </a:rPr>
              <a:t>LISTEN </a:t>
            </a:r>
            <a:r>
              <a:rPr sz="1500" dirty="0">
                <a:latin typeface="Calibri"/>
                <a:cs typeface="Calibri"/>
              </a:rPr>
              <a:t>AND </a:t>
            </a:r>
            <a:r>
              <a:rPr sz="1500" spc="-5" dirty="0">
                <a:latin typeface="Calibri"/>
                <a:cs typeface="Calibri"/>
              </a:rPr>
              <a:t>LISTEN </a:t>
            </a:r>
            <a:r>
              <a:rPr sz="1500" spc="-25" dirty="0">
                <a:latin typeface="Calibri"/>
                <a:cs typeface="Calibri"/>
              </a:rPr>
              <a:t>TO</a:t>
            </a:r>
            <a:r>
              <a:rPr sz="1500" spc="-95" dirty="0">
                <a:latin typeface="Calibri"/>
                <a:cs typeface="Calibri"/>
              </a:rPr>
              <a:t> </a:t>
            </a:r>
            <a:r>
              <a:rPr sz="1500" spc="-5" dirty="0">
                <a:latin typeface="Calibri"/>
                <a:cs typeface="Calibri"/>
              </a:rPr>
              <a:t>LEARN.</a:t>
            </a:r>
            <a:endParaRPr sz="15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547" y="647258"/>
            <a:ext cx="9942830" cy="635000"/>
          </a:xfrm>
          <a:prstGeom prst="rect">
            <a:avLst/>
          </a:prstGeom>
        </p:spPr>
        <p:txBody>
          <a:bodyPr vert="horz" wrap="square" lIns="0" tIns="12065" rIns="0" bIns="0" rtlCol="0">
            <a:spAutoFit/>
          </a:bodyPr>
          <a:lstStyle/>
          <a:p>
            <a:pPr marL="12700">
              <a:lnSpc>
                <a:spcPct val="100000"/>
              </a:lnSpc>
              <a:spcBef>
                <a:spcPts val="95"/>
              </a:spcBef>
            </a:pPr>
            <a:r>
              <a:rPr sz="4000" b="1" i="1" spc="-135" dirty="0">
                <a:latin typeface="Calibri"/>
                <a:cs typeface="Calibri"/>
              </a:rPr>
              <a:t>“Oh </a:t>
            </a:r>
            <a:r>
              <a:rPr sz="4000" b="1" i="1" spc="-190" dirty="0">
                <a:latin typeface="Calibri"/>
                <a:cs typeface="Calibri"/>
              </a:rPr>
              <a:t>my </a:t>
            </a:r>
            <a:r>
              <a:rPr sz="4000" b="1" i="1" spc="-80" dirty="0">
                <a:latin typeface="Calibri"/>
                <a:cs typeface="Calibri"/>
              </a:rPr>
              <a:t>Lord! </a:t>
            </a:r>
            <a:r>
              <a:rPr sz="4000" b="1" i="1" spc="-90" dirty="0">
                <a:latin typeface="Calibri"/>
                <a:cs typeface="Calibri"/>
              </a:rPr>
              <a:t>Increase </a:t>
            </a:r>
            <a:r>
              <a:rPr sz="4000" b="1" i="1" spc="-120" dirty="0">
                <a:latin typeface="Calibri"/>
                <a:cs typeface="Calibri"/>
              </a:rPr>
              <a:t>me </a:t>
            </a:r>
            <a:r>
              <a:rPr sz="4000" b="1" i="1" spc="-110" dirty="0">
                <a:latin typeface="Calibri"/>
                <a:cs typeface="Calibri"/>
              </a:rPr>
              <a:t>in </a:t>
            </a:r>
            <a:r>
              <a:rPr sz="4000" b="1" i="1" spc="-145" dirty="0">
                <a:latin typeface="Calibri"/>
                <a:cs typeface="Calibri"/>
              </a:rPr>
              <a:t>knowledge”</a:t>
            </a:r>
            <a:r>
              <a:rPr sz="4000" b="1" i="1" spc="395" dirty="0">
                <a:latin typeface="Calibri"/>
                <a:cs typeface="Calibri"/>
              </a:rPr>
              <a:t> </a:t>
            </a:r>
            <a:r>
              <a:rPr sz="4000" b="1" i="1" spc="-50" dirty="0">
                <a:latin typeface="Calibri"/>
                <a:cs typeface="Calibri"/>
              </a:rPr>
              <a:t>(20:114)</a:t>
            </a:r>
            <a:endParaRPr sz="4000" dirty="0">
              <a:latin typeface="Calibri"/>
              <a:cs typeface="Calibri"/>
            </a:endParaRPr>
          </a:p>
        </p:txBody>
      </p:sp>
      <p:sp>
        <p:nvSpPr>
          <p:cNvPr id="3" name="object 3"/>
          <p:cNvSpPr txBox="1"/>
          <p:nvPr/>
        </p:nvSpPr>
        <p:spPr>
          <a:xfrm>
            <a:off x="3369196" y="1705654"/>
            <a:ext cx="5457825" cy="1049655"/>
          </a:xfrm>
          <a:prstGeom prst="rect">
            <a:avLst/>
          </a:prstGeom>
        </p:spPr>
        <p:txBody>
          <a:bodyPr vert="horz" wrap="square" lIns="0" tIns="12700" rIns="0" bIns="0" rtlCol="0">
            <a:spAutoFit/>
          </a:bodyPr>
          <a:lstStyle/>
          <a:p>
            <a:pPr marL="818515" marR="5080" indent="-806450">
              <a:lnSpc>
                <a:spcPct val="120000"/>
              </a:lnSpc>
              <a:spcBef>
                <a:spcPts val="100"/>
              </a:spcBef>
            </a:pPr>
            <a:r>
              <a:rPr sz="2800" b="1" u="heavy" spc="-10" dirty="0">
                <a:uFill>
                  <a:solidFill>
                    <a:srgbClr val="000000"/>
                  </a:solidFill>
                </a:uFill>
                <a:latin typeface="Calibri"/>
                <a:cs typeface="Calibri"/>
              </a:rPr>
              <a:t>Introducing </a:t>
            </a:r>
            <a:r>
              <a:rPr sz="2800" b="1" u="heavy" spc="-20" dirty="0">
                <a:uFill>
                  <a:solidFill>
                    <a:srgbClr val="000000"/>
                  </a:solidFill>
                </a:uFill>
                <a:latin typeface="Calibri"/>
                <a:cs typeface="Calibri"/>
              </a:rPr>
              <a:t>Paradise </a:t>
            </a:r>
            <a:r>
              <a:rPr sz="2800" b="1" u="heavy" spc="-5" dirty="0">
                <a:uFill>
                  <a:solidFill>
                    <a:srgbClr val="000000"/>
                  </a:solidFill>
                </a:uFill>
                <a:latin typeface="Calibri"/>
                <a:cs typeface="Calibri"/>
              </a:rPr>
              <a:t>Primary School: </a:t>
            </a:r>
            <a:r>
              <a:rPr sz="2800" b="1" spc="-5" dirty="0">
                <a:latin typeface="Calibri"/>
                <a:cs typeface="Calibri"/>
              </a:rPr>
              <a:t> </a:t>
            </a:r>
            <a:r>
              <a:rPr sz="2800" i="1" spc="-5" dirty="0">
                <a:solidFill>
                  <a:srgbClr val="C00000"/>
                </a:solidFill>
                <a:latin typeface="Calibri"/>
                <a:cs typeface="Calibri"/>
              </a:rPr>
              <a:t>In the pursuit of</a:t>
            </a:r>
            <a:r>
              <a:rPr sz="2800" i="1" spc="-25" dirty="0">
                <a:solidFill>
                  <a:srgbClr val="C00000"/>
                </a:solidFill>
                <a:latin typeface="Calibri"/>
                <a:cs typeface="Calibri"/>
              </a:rPr>
              <a:t> </a:t>
            </a:r>
            <a:r>
              <a:rPr sz="2800" i="1" spc="-20" dirty="0">
                <a:solidFill>
                  <a:srgbClr val="C00000"/>
                </a:solidFill>
                <a:latin typeface="Calibri"/>
                <a:cs typeface="Calibri"/>
              </a:rPr>
              <a:t>excellence</a:t>
            </a:r>
            <a:endParaRPr sz="2800">
              <a:latin typeface="Calibri"/>
              <a:cs typeface="Calibri"/>
            </a:endParaRPr>
          </a:p>
        </p:txBody>
      </p:sp>
      <p:sp>
        <p:nvSpPr>
          <p:cNvPr id="4" name="object 4"/>
          <p:cNvSpPr txBox="1"/>
          <p:nvPr/>
        </p:nvSpPr>
        <p:spPr>
          <a:xfrm>
            <a:off x="918544" y="3744088"/>
            <a:ext cx="8753357" cy="2131353"/>
          </a:xfrm>
          <a:prstGeom prst="rect">
            <a:avLst/>
          </a:prstGeom>
        </p:spPr>
        <p:txBody>
          <a:bodyPr vert="horz" wrap="square" lIns="0" tIns="43180" rIns="0" bIns="0" rtlCol="0">
            <a:spAutoFit/>
          </a:bodyPr>
          <a:lstStyle/>
          <a:p>
            <a:pPr marL="12700" marR="5080">
              <a:lnSpc>
                <a:spcPct val="90000"/>
              </a:lnSpc>
              <a:spcBef>
                <a:spcPts val="340"/>
              </a:spcBef>
            </a:pPr>
            <a:r>
              <a:rPr sz="2000" spc="-25" dirty="0">
                <a:latin typeface="Calibri"/>
                <a:cs typeface="Calibri"/>
              </a:rPr>
              <a:t>At </a:t>
            </a:r>
            <a:r>
              <a:rPr sz="2000" spc="-15" dirty="0">
                <a:latin typeface="Calibri"/>
                <a:cs typeface="Calibri"/>
              </a:rPr>
              <a:t>Paradise </a:t>
            </a:r>
            <a:r>
              <a:rPr sz="2000" spc="-10" dirty="0">
                <a:latin typeface="Calibri"/>
                <a:cs typeface="Calibri"/>
              </a:rPr>
              <a:t>we provide </a:t>
            </a:r>
            <a:r>
              <a:rPr sz="2000" dirty="0">
                <a:latin typeface="Calibri"/>
                <a:cs typeface="Calibri"/>
              </a:rPr>
              <a:t>a </a:t>
            </a:r>
            <a:r>
              <a:rPr sz="2000" spc="-5" dirty="0">
                <a:latin typeface="Calibri"/>
                <a:cs typeface="Calibri"/>
              </a:rPr>
              <a:t>warm, </a:t>
            </a:r>
            <a:r>
              <a:rPr sz="2000" spc="-15" dirty="0">
                <a:latin typeface="Calibri"/>
                <a:cs typeface="Calibri"/>
              </a:rPr>
              <a:t>safe, </a:t>
            </a:r>
            <a:r>
              <a:rPr sz="2000" spc="-5" dirty="0">
                <a:latin typeface="Calibri"/>
                <a:cs typeface="Calibri"/>
              </a:rPr>
              <a:t>happy </a:t>
            </a:r>
            <a:r>
              <a:rPr sz="2000" dirty="0">
                <a:latin typeface="Calibri"/>
                <a:cs typeface="Calibri"/>
              </a:rPr>
              <a:t>and </a:t>
            </a:r>
            <a:r>
              <a:rPr sz="2000" spc="-10" dirty="0">
                <a:latin typeface="Calibri"/>
                <a:cs typeface="Calibri"/>
              </a:rPr>
              <a:t>consistent </a:t>
            </a:r>
            <a:r>
              <a:rPr sz="2000" spc="-5" dirty="0">
                <a:latin typeface="Calibri"/>
                <a:cs typeface="Calibri"/>
              </a:rPr>
              <a:t>learning </a:t>
            </a:r>
            <a:r>
              <a:rPr sz="2000" spc="-10" dirty="0">
                <a:latin typeface="Calibri"/>
                <a:cs typeface="Calibri"/>
              </a:rPr>
              <a:t>environment. Here, we pursue  excellence </a:t>
            </a:r>
            <a:r>
              <a:rPr sz="2000" spc="-5" dirty="0">
                <a:latin typeface="Calibri"/>
                <a:cs typeface="Calibri"/>
              </a:rPr>
              <a:t>in </a:t>
            </a:r>
            <a:r>
              <a:rPr sz="2000" dirty="0">
                <a:latin typeface="Calibri"/>
                <a:cs typeface="Calibri"/>
              </a:rPr>
              <a:t>all </a:t>
            </a:r>
            <a:r>
              <a:rPr sz="2000" spc="-5" dirty="0">
                <a:latin typeface="Calibri"/>
                <a:cs typeface="Calibri"/>
              </a:rPr>
              <a:t>areas, </a:t>
            </a:r>
            <a:r>
              <a:rPr sz="2000" dirty="0">
                <a:latin typeface="Calibri"/>
                <a:cs typeface="Calibri"/>
              </a:rPr>
              <a:t>academic, emotional, </a:t>
            </a:r>
            <a:r>
              <a:rPr sz="2000" spc="-5" dirty="0">
                <a:latin typeface="Calibri"/>
                <a:cs typeface="Calibri"/>
              </a:rPr>
              <a:t>social </a:t>
            </a:r>
            <a:r>
              <a:rPr sz="2000" dirty="0">
                <a:latin typeface="Calibri"/>
                <a:cs typeface="Calibri"/>
              </a:rPr>
              <a:t>and </a:t>
            </a:r>
            <a:r>
              <a:rPr sz="2000" spc="-10" dirty="0">
                <a:latin typeface="Calibri"/>
                <a:cs typeface="Calibri"/>
              </a:rPr>
              <a:t>physical </a:t>
            </a:r>
            <a:r>
              <a:rPr sz="2000" spc="-20" dirty="0">
                <a:latin typeface="Calibri"/>
                <a:cs typeface="Calibri"/>
              </a:rPr>
              <a:t>to </a:t>
            </a:r>
            <a:r>
              <a:rPr sz="2000" dirty="0">
                <a:latin typeface="Calibri"/>
                <a:cs typeface="Calibri"/>
              </a:rPr>
              <a:t>aid </a:t>
            </a:r>
            <a:r>
              <a:rPr sz="2000" spc="-5" dirty="0">
                <a:latin typeface="Calibri"/>
                <a:cs typeface="Calibri"/>
              </a:rPr>
              <a:t>our children </a:t>
            </a:r>
            <a:r>
              <a:rPr sz="2000" spc="-20" dirty="0">
                <a:latin typeface="Calibri"/>
                <a:cs typeface="Calibri"/>
              </a:rPr>
              <a:t>to </a:t>
            </a:r>
            <a:r>
              <a:rPr sz="2000" spc="-5" dirty="0">
                <a:latin typeface="Calibri"/>
                <a:cs typeface="Calibri"/>
              </a:rPr>
              <a:t>fulfil </a:t>
            </a:r>
            <a:r>
              <a:rPr sz="2000" dirty="0">
                <a:latin typeface="Calibri"/>
                <a:cs typeface="Calibri"/>
              </a:rPr>
              <a:t>their  </a:t>
            </a:r>
            <a:r>
              <a:rPr sz="2000" spc="-5" dirty="0">
                <a:latin typeface="Calibri"/>
                <a:cs typeface="Calibri"/>
              </a:rPr>
              <a:t>potential.</a:t>
            </a:r>
            <a:endParaRPr sz="2000" dirty="0">
              <a:latin typeface="Calibri"/>
              <a:cs typeface="Calibri"/>
            </a:endParaRPr>
          </a:p>
          <a:p>
            <a:pPr marL="12700" marR="402590">
              <a:lnSpc>
                <a:spcPts val="2160"/>
              </a:lnSpc>
              <a:spcBef>
                <a:spcPts val="1045"/>
              </a:spcBef>
            </a:pPr>
            <a:r>
              <a:rPr sz="2000" spc="-35" dirty="0">
                <a:latin typeface="Calibri"/>
                <a:cs typeface="Calibri"/>
              </a:rPr>
              <a:t>We </a:t>
            </a:r>
            <a:r>
              <a:rPr sz="2000" spc="-15" dirty="0">
                <a:latin typeface="Calibri"/>
                <a:cs typeface="Calibri"/>
              </a:rPr>
              <a:t>are </a:t>
            </a:r>
            <a:r>
              <a:rPr sz="2000" spc="-10" dirty="0">
                <a:latin typeface="Calibri"/>
                <a:cs typeface="Calibri"/>
              </a:rPr>
              <a:t>proud </a:t>
            </a:r>
            <a:r>
              <a:rPr sz="2000" spc="-15" dirty="0">
                <a:latin typeface="Calibri"/>
                <a:cs typeface="Calibri"/>
              </a:rPr>
              <a:t>to have </a:t>
            </a:r>
            <a:r>
              <a:rPr sz="2000" dirty="0">
                <a:latin typeface="Calibri"/>
                <a:cs typeface="Calibri"/>
              </a:rPr>
              <a:t>the </a:t>
            </a:r>
            <a:r>
              <a:rPr sz="2000" spc="-5" dirty="0">
                <a:latin typeface="Calibri"/>
                <a:cs typeface="Calibri"/>
              </a:rPr>
              <a:t>opportunity </a:t>
            </a:r>
            <a:r>
              <a:rPr sz="2000" spc="-15" dirty="0">
                <a:latin typeface="Calibri"/>
                <a:cs typeface="Calibri"/>
              </a:rPr>
              <a:t>to </a:t>
            </a:r>
            <a:r>
              <a:rPr sz="2000" spc="-5" dirty="0">
                <a:latin typeface="Calibri"/>
                <a:cs typeface="Calibri"/>
              </a:rPr>
              <a:t>do </a:t>
            </a:r>
            <a:r>
              <a:rPr sz="2000" dirty="0">
                <a:latin typeface="Calibri"/>
                <a:cs typeface="Calibri"/>
              </a:rPr>
              <a:t>this </a:t>
            </a:r>
            <a:r>
              <a:rPr sz="2000" spc="-5" dirty="0">
                <a:latin typeface="Calibri"/>
                <a:cs typeface="Calibri"/>
              </a:rPr>
              <a:t>in </a:t>
            </a:r>
            <a:r>
              <a:rPr sz="2000" dirty="0">
                <a:latin typeface="Calibri"/>
                <a:cs typeface="Calibri"/>
              </a:rPr>
              <a:t>an </a:t>
            </a:r>
            <a:r>
              <a:rPr sz="2000" spc="-5" dirty="0">
                <a:latin typeface="Calibri"/>
                <a:cs typeface="Calibri"/>
              </a:rPr>
              <a:t>Islamic </a:t>
            </a:r>
            <a:r>
              <a:rPr sz="2000" spc="-10" dirty="0">
                <a:latin typeface="Calibri"/>
                <a:cs typeface="Calibri"/>
              </a:rPr>
              <a:t>environment </a:t>
            </a:r>
            <a:r>
              <a:rPr sz="2000" dirty="0">
                <a:latin typeface="Calibri"/>
                <a:cs typeface="Calibri"/>
              </a:rPr>
              <a:t>which </a:t>
            </a:r>
            <a:r>
              <a:rPr sz="2000" spc="-10" dirty="0">
                <a:latin typeface="Calibri"/>
                <a:cs typeface="Calibri"/>
              </a:rPr>
              <a:t>we </a:t>
            </a:r>
            <a:r>
              <a:rPr sz="2000" spc="-15" dirty="0">
                <a:latin typeface="Calibri"/>
                <a:cs typeface="Calibri"/>
              </a:rPr>
              <a:t>feel </a:t>
            </a:r>
            <a:r>
              <a:rPr sz="2000" spc="5" dirty="0">
                <a:latin typeface="Calibri"/>
                <a:cs typeface="Calibri"/>
              </a:rPr>
              <a:t>has </a:t>
            </a:r>
            <a:r>
              <a:rPr sz="2000" dirty="0">
                <a:latin typeface="Calibri"/>
                <a:cs typeface="Calibri"/>
              </a:rPr>
              <a:t>a  </a:t>
            </a:r>
            <a:r>
              <a:rPr sz="2000" spc="-10" dirty="0">
                <a:latin typeface="Calibri"/>
                <a:cs typeface="Calibri"/>
              </a:rPr>
              <a:t>positive </a:t>
            </a:r>
            <a:r>
              <a:rPr sz="2000" spc="-5" dirty="0">
                <a:latin typeface="Calibri"/>
                <a:cs typeface="Calibri"/>
              </a:rPr>
              <a:t>impact on </a:t>
            </a:r>
            <a:r>
              <a:rPr sz="2000" dirty="0">
                <a:latin typeface="Calibri"/>
                <a:cs typeface="Calibri"/>
              </a:rPr>
              <a:t>the </a:t>
            </a:r>
            <a:r>
              <a:rPr sz="2000" spc="-5" dirty="0">
                <a:latin typeface="Calibri"/>
                <a:cs typeface="Calibri"/>
              </a:rPr>
              <a:t>social </a:t>
            </a:r>
            <a:r>
              <a:rPr sz="2000" dirty="0">
                <a:latin typeface="Calibri"/>
                <a:cs typeface="Calibri"/>
              </a:rPr>
              <a:t>and </a:t>
            </a:r>
            <a:r>
              <a:rPr sz="2000" spc="-10" dirty="0">
                <a:latin typeface="Calibri"/>
                <a:cs typeface="Calibri"/>
              </a:rPr>
              <a:t>moral </a:t>
            </a:r>
            <a:r>
              <a:rPr sz="2000" spc="-5" dirty="0">
                <a:latin typeface="Calibri"/>
                <a:cs typeface="Calibri"/>
              </a:rPr>
              <a:t>attitudes of our children </a:t>
            </a:r>
            <a:r>
              <a:rPr sz="2000" dirty="0">
                <a:latin typeface="Calibri"/>
                <a:cs typeface="Calibri"/>
              </a:rPr>
              <a:t>and </a:t>
            </a:r>
            <a:r>
              <a:rPr sz="2000" spc="-5" dirty="0">
                <a:latin typeface="Calibri"/>
                <a:cs typeface="Calibri"/>
              </a:rPr>
              <a:t>also </a:t>
            </a:r>
            <a:r>
              <a:rPr sz="2000" spc="-15" dirty="0">
                <a:latin typeface="Calibri"/>
                <a:cs typeface="Calibri"/>
              </a:rPr>
              <a:t>to offer </a:t>
            </a:r>
            <a:r>
              <a:rPr sz="2000" dirty="0">
                <a:latin typeface="Calibri"/>
                <a:cs typeface="Calibri"/>
              </a:rPr>
              <a:t>a </a:t>
            </a:r>
            <a:r>
              <a:rPr sz="2000" spc="-10" dirty="0">
                <a:latin typeface="Calibri"/>
                <a:cs typeface="Calibri"/>
              </a:rPr>
              <a:t>broad </a:t>
            </a:r>
            <a:r>
              <a:rPr sz="2000" dirty="0">
                <a:latin typeface="Calibri"/>
                <a:cs typeface="Calibri"/>
              </a:rPr>
              <a:t>and  </a:t>
            </a:r>
            <a:r>
              <a:rPr sz="2000" spc="-5" dirty="0">
                <a:latin typeface="Calibri"/>
                <a:cs typeface="Calibri"/>
              </a:rPr>
              <a:t>balanced </a:t>
            </a:r>
            <a:r>
              <a:rPr sz="2000" dirty="0">
                <a:latin typeface="Calibri"/>
                <a:cs typeface="Calibri"/>
              </a:rPr>
              <a:t>curriculum </a:t>
            </a:r>
            <a:r>
              <a:rPr sz="2000" spc="-10" dirty="0">
                <a:latin typeface="Calibri"/>
                <a:cs typeface="Calibri"/>
              </a:rPr>
              <a:t>to </a:t>
            </a:r>
            <a:r>
              <a:rPr sz="2000" spc="-5" dirty="0">
                <a:latin typeface="Calibri"/>
                <a:cs typeface="Calibri"/>
              </a:rPr>
              <a:t>achieve </a:t>
            </a:r>
            <a:r>
              <a:rPr sz="2000" spc="-10" dirty="0">
                <a:latin typeface="Calibri"/>
                <a:cs typeface="Calibri"/>
              </a:rPr>
              <a:t>diversity </a:t>
            </a:r>
            <a:r>
              <a:rPr sz="2000" spc="-5" dirty="0">
                <a:latin typeface="Calibri"/>
                <a:cs typeface="Calibri"/>
              </a:rPr>
              <a:t>in </a:t>
            </a:r>
            <a:r>
              <a:rPr sz="2000" dirty="0">
                <a:latin typeface="Calibri"/>
                <a:cs typeface="Calibri"/>
              </a:rPr>
              <a:t>their</a:t>
            </a:r>
            <a:r>
              <a:rPr sz="2000" spc="25" dirty="0">
                <a:latin typeface="Calibri"/>
                <a:cs typeface="Calibri"/>
              </a:rPr>
              <a:t> </a:t>
            </a:r>
            <a:r>
              <a:rPr sz="2000" spc="-5" dirty="0">
                <a:latin typeface="Calibri"/>
                <a:cs typeface="Calibri"/>
              </a:rPr>
              <a:t>learning.</a:t>
            </a:r>
            <a:endParaRPr sz="2000" dirty="0">
              <a:latin typeface="Calibri"/>
              <a:cs typeface="Calibri"/>
            </a:endParaRPr>
          </a:p>
        </p:txBody>
      </p:sp>
      <p:sp>
        <p:nvSpPr>
          <p:cNvPr id="5" name="object 5"/>
          <p:cNvSpPr/>
          <p:nvPr/>
        </p:nvSpPr>
        <p:spPr>
          <a:xfrm>
            <a:off x="9268968" y="1447799"/>
            <a:ext cx="1694687" cy="169468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261347" y="1438655"/>
            <a:ext cx="1713230" cy="1713230"/>
          </a:xfrm>
          <a:custGeom>
            <a:avLst/>
            <a:gdLst/>
            <a:ahLst/>
            <a:cxnLst/>
            <a:rect l="l" t="t" r="r" b="b"/>
            <a:pathLst>
              <a:path w="1713229" h="1713230">
                <a:moveTo>
                  <a:pt x="1709927" y="0"/>
                </a:moveTo>
                <a:lnTo>
                  <a:pt x="1524" y="0"/>
                </a:lnTo>
                <a:lnTo>
                  <a:pt x="0" y="1524"/>
                </a:lnTo>
                <a:lnTo>
                  <a:pt x="0" y="1711452"/>
                </a:lnTo>
                <a:lnTo>
                  <a:pt x="1524" y="1712976"/>
                </a:lnTo>
                <a:lnTo>
                  <a:pt x="1709927" y="1712976"/>
                </a:lnTo>
                <a:lnTo>
                  <a:pt x="1712976" y="1711452"/>
                </a:lnTo>
                <a:lnTo>
                  <a:pt x="1712976" y="1708404"/>
                </a:lnTo>
                <a:lnTo>
                  <a:pt x="9144" y="1708404"/>
                </a:lnTo>
                <a:lnTo>
                  <a:pt x="4572" y="1703832"/>
                </a:lnTo>
                <a:lnTo>
                  <a:pt x="9144" y="1703832"/>
                </a:lnTo>
                <a:lnTo>
                  <a:pt x="9144" y="9144"/>
                </a:lnTo>
                <a:lnTo>
                  <a:pt x="4572" y="9144"/>
                </a:lnTo>
                <a:lnTo>
                  <a:pt x="9144" y="4572"/>
                </a:lnTo>
                <a:lnTo>
                  <a:pt x="1712976" y="4572"/>
                </a:lnTo>
                <a:lnTo>
                  <a:pt x="1712976" y="1524"/>
                </a:lnTo>
                <a:lnTo>
                  <a:pt x="1709927" y="0"/>
                </a:lnTo>
                <a:close/>
              </a:path>
              <a:path w="1713229" h="1713230">
                <a:moveTo>
                  <a:pt x="9144" y="1703832"/>
                </a:moveTo>
                <a:lnTo>
                  <a:pt x="4572" y="1703832"/>
                </a:lnTo>
                <a:lnTo>
                  <a:pt x="9144" y="1708404"/>
                </a:lnTo>
                <a:lnTo>
                  <a:pt x="9144" y="1703832"/>
                </a:lnTo>
                <a:close/>
              </a:path>
              <a:path w="1713229" h="1713230">
                <a:moveTo>
                  <a:pt x="1703831" y="1703832"/>
                </a:moveTo>
                <a:lnTo>
                  <a:pt x="9144" y="1703832"/>
                </a:lnTo>
                <a:lnTo>
                  <a:pt x="9144" y="1708404"/>
                </a:lnTo>
                <a:lnTo>
                  <a:pt x="1703831" y="1708404"/>
                </a:lnTo>
                <a:lnTo>
                  <a:pt x="1703831" y="1703832"/>
                </a:lnTo>
                <a:close/>
              </a:path>
              <a:path w="1713229" h="1713230">
                <a:moveTo>
                  <a:pt x="1703831" y="4572"/>
                </a:moveTo>
                <a:lnTo>
                  <a:pt x="1703831" y="1708404"/>
                </a:lnTo>
                <a:lnTo>
                  <a:pt x="1708403" y="1703832"/>
                </a:lnTo>
                <a:lnTo>
                  <a:pt x="1712976" y="1703832"/>
                </a:lnTo>
                <a:lnTo>
                  <a:pt x="1712976" y="9144"/>
                </a:lnTo>
                <a:lnTo>
                  <a:pt x="1708403" y="9144"/>
                </a:lnTo>
                <a:lnTo>
                  <a:pt x="1703831" y="4572"/>
                </a:lnTo>
                <a:close/>
              </a:path>
              <a:path w="1713229" h="1713230">
                <a:moveTo>
                  <a:pt x="1712976" y="1703832"/>
                </a:moveTo>
                <a:lnTo>
                  <a:pt x="1708403" y="1703832"/>
                </a:lnTo>
                <a:lnTo>
                  <a:pt x="1703831" y="1708404"/>
                </a:lnTo>
                <a:lnTo>
                  <a:pt x="1712976" y="1708404"/>
                </a:lnTo>
                <a:lnTo>
                  <a:pt x="1712976" y="1703832"/>
                </a:lnTo>
                <a:close/>
              </a:path>
              <a:path w="1713229" h="1713230">
                <a:moveTo>
                  <a:pt x="9144" y="4572"/>
                </a:moveTo>
                <a:lnTo>
                  <a:pt x="4572" y="9144"/>
                </a:lnTo>
                <a:lnTo>
                  <a:pt x="9144" y="9144"/>
                </a:lnTo>
                <a:lnTo>
                  <a:pt x="9144" y="4572"/>
                </a:lnTo>
                <a:close/>
              </a:path>
              <a:path w="1713229" h="1713230">
                <a:moveTo>
                  <a:pt x="1703831" y="4572"/>
                </a:moveTo>
                <a:lnTo>
                  <a:pt x="9144" y="4572"/>
                </a:lnTo>
                <a:lnTo>
                  <a:pt x="9144" y="9144"/>
                </a:lnTo>
                <a:lnTo>
                  <a:pt x="1703831" y="9144"/>
                </a:lnTo>
                <a:lnTo>
                  <a:pt x="1703831" y="4572"/>
                </a:lnTo>
                <a:close/>
              </a:path>
              <a:path w="1713229" h="1713230">
                <a:moveTo>
                  <a:pt x="1712976" y="4572"/>
                </a:moveTo>
                <a:lnTo>
                  <a:pt x="1703831" y="4572"/>
                </a:lnTo>
                <a:lnTo>
                  <a:pt x="1708403" y="9144"/>
                </a:lnTo>
                <a:lnTo>
                  <a:pt x="1712976" y="9144"/>
                </a:lnTo>
                <a:lnTo>
                  <a:pt x="1712976" y="4572"/>
                </a:lnTo>
                <a:close/>
              </a:path>
            </a:pathLst>
          </a:custGeom>
          <a:solidFill>
            <a:srgbClr val="031227"/>
          </a:solidFill>
        </p:spPr>
        <p:txBody>
          <a:bodyPr wrap="square" lIns="0" tIns="0" rIns="0" bIns="0" rtlCol="0"/>
          <a:lstStyle/>
          <a:p>
            <a:endParaRPr/>
          </a:p>
        </p:txBody>
      </p:sp>
      <p:sp>
        <p:nvSpPr>
          <p:cNvPr id="7" name="object 7"/>
          <p:cNvSpPr/>
          <p:nvPr/>
        </p:nvSpPr>
        <p:spPr>
          <a:xfrm>
            <a:off x="990600" y="1447799"/>
            <a:ext cx="1694688" cy="169468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981455" y="1438655"/>
            <a:ext cx="1714500" cy="1713230"/>
          </a:xfrm>
          <a:custGeom>
            <a:avLst/>
            <a:gdLst/>
            <a:ahLst/>
            <a:cxnLst/>
            <a:rect l="l" t="t" r="r" b="b"/>
            <a:pathLst>
              <a:path w="1714500" h="1713230">
                <a:moveTo>
                  <a:pt x="1711452" y="0"/>
                </a:moveTo>
                <a:lnTo>
                  <a:pt x="3047" y="0"/>
                </a:lnTo>
                <a:lnTo>
                  <a:pt x="0" y="1524"/>
                </a:lnTo>
                <a:lnTo>
                  <a:pt x="0" y="1711452"/>
                </a:lnTo>
                <a:lnTo>
                  <a:pt x="3047" y="1712976"/>
                </a:lnTo>
                <a:lnTo>
                  <a:pt x="1711452" y="1712976"/>
                </a:lnTo>
                <a:lnTo>
                  <a:pt x="1714500" y="1711452"/>
                </a:lnTo>
                <a:lnTo>
                  <a:pt x="1714500" y="1708404"/>
                </a:lnTo>
                <a:lnTo>
                  <a:pt x="10668" y="1708404"/>
                </a:lnTo>
                <a:lnTo>
                  <a:pt x="6096" y="1703832"/>
                </a:lnTo>
                <a:lnTo>
                  <a:pt x="10668" y="1703832"/>
                </a:lnTo>
                <a:lnTo>
                  <a:pt x="10668" y="9144"/>
                </a:lnTo>
                <a:lnTo>
                  <a:pt x="6096" y="9144"/>
                </a:lnTo>
                <a:lnTo>
                  <a:pt x="10668" y="4572"/>
                </a:lnTo>
                <a:lnTo>
                  <a:pt x="1714500" y="4572"/>
                </a:lnTo>
                <a:lnTo>
                  <a:pt x="1714500" y="1524"/>
                </a:lnTo>
                <a:lnTo>
                  <a:pt x="1711452" y="0"/>
                </a:lnTo>
                <a:close/>
              </a:path>
              <a:path w="1714500" h="1713230">
                <a:moveTo>
                  <a:pt x="10668" y="1703832"/>
                </a:moveTo>
                <a:lnTo>
                  <a:pt x="6096" y="1703832"/>
                </a:lnTo>
                <a:lnTo>
                  <a:pt x="10668" y="1708404"/>
                </a:lnTo>
                <a:lnTo>
                  <a:pt x="10668" y="1703832"/>
                </a:lnTo>
                <a:close/>
              </a:path>
              <a:path w="1714500" h="1713230">
                <a:moveTo>
                  <a:pt x="1703832" y="1703832"/>
                </a:moveTo>
                <a:lnTo>
                  <a:pt x="10668" y="1703832"/>
                </a:lnTo>
                <a:lnTo>
                  <a:pt x="10668" y="1708404"/>
                </a:lnTo>
                <a:lnTo>
                  <a:pt x="1703832" y="1708404"/>
                </a:lnTo>
                <a:lnTo>
                  <a:pt x="1703832" y="1703832"/>
                </a:lnTo>
                <a:close/>
              </a:path>
              <a:path w="1714500" h="1713230">
                <a:moveTo>
                  <a:pt x="1703832" y="4572"/>
                </a:moveTo>
                <a:lnTo>
                  <a:pt x="1703832" y="1708404"/>
                </a:lnTo>
                <a:lnTo>
                  <a:pt x="1709927" y="1703832"/>
                </a:lnTo>
                <a:lnTo>
                  <a:pt x="1714500" y="1703832"/>
                </a:lnTo>
                <a:lnTo>
                  <a:pt x="1714500" y="9144"/>
                </a:lnTo>
                <a:lnTo>
                  <a:pt x="1709927" y="9144"/>
                </a:lnTo>
                <a:lnTo>
                  <a:pt x="1703832" y="4572"/>
                </a:lnTo>
                <a:close/>
              </a:path>
              <a:path w="1714500" h="1713230">
                <a:moveTo>
                  <a:pt x="1714500" y="1703832"/>
                </a:moveTo>
                <a:lnTo>
                  <a:pt x="1709927" y="1703832"/>
                </a:lnTo>
                <a:lnTo>
                  <a:pt x="1703832" y="1708404"/>
                </a:lnTo>
                <a:lnTo>
                  <a:pt x="1714500" y="1708404"/>
                </a:lnTo>
                <a:lnTo>
                  <a:pt x="1714500" y="1703832"/>
                </a:lnTo>
                <a:close/>
              </a:path>
              <a:path w="1714500" h="1713230">
                <a:moveTo>
                  <a:pt x="10668" y="4572"/>
                </a:moveTo>
                <a:lnTo>
                  <a:pt x="6096" y="9144"/>
                </a:lnTo>
                <a:lnTo>
                  <a:pt x="10668" y="9144"/>
                </a:lnTo>
                <a:lnTo>
                  <a:pt x="10668" y="4572"/>
                </a:lnTo>
                <a:close/>
              </a:path>
              <a:path w="1714500" h="1713230">
                <a:moveTo>
                  <a:pt x="1703832" y="4572"/>
                </a:moveTo>
                <a:lnTo>
                  <a:pt x="10668" y="4572"/>
                </a:lnTo>
                <a:lnTo>
                  <a:pt x="10668" y="9144"/>
                </a:lnTo>
                <a:lnTo>
                  <a:pt x="1703832" y="9144"/>
                </a:lnTo>
                <a:lnTo>
                  <a:pt x="1703832" y="4572"/>
                </a:lnTo>
                <a:close/>
              </a:path>
              <a:path w="1714500" h="1713230">
                <a:moveTo>
                  <a:pt x="1714500" y="4572"/>
                </a:moveTo>
                <a:lnTo>
                  <a:pt x="1703832" y="4572"/>
                </a:lnTo>
                <a:lnTo>
                  <a:pt x="1709927" y="9144"/>
                </a:lnTo>
                <a:lnTo>
                  <a:pt x="1714500" y="9144"/>
                </a:lnTo>
                <a:lnTo>
                  <a:pt x="1714500" y="4572"/>
                </a:lnTo>
                <a:close/>
              </a:path>
            </a:pathLst>
          </a:custGeom>
          <a:solidFill>
            <a:srgbClr val="031227"/>
          </a:solid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241" y="610700"/>
            <a:ext cx="4625975" cy="695325"/>
          </a:xfrm>
          <a:prstGeom prst="rect">
            <a:avLst/>
          </a:prstGeom>
        </p:spPr>
        <p:txBody>
          <a:bodyPr vert="horz" wrap="square" lIns="0" tIns="11430" rIns="0" bIns="0" rtlCol="0">
            <a:spAutoFit/>
          </a:bodyPr>
          <a:lstStyle/>
          <a:p>
            <a:pPr marL="12700">
              <a:lnSpc>
                <a:spcPct val="100000"/>
              </a:lnSpc>
              <a:spcBef>
                <a:spcPts val="90"/>
              </a:spcBef>
            </a:pPr>
            <a:r>
              <a:rPr spc="-55" dirty="0"/>
              <a:t>Around </a:t>
            </a:r>
            <a:r>
              <a:rPr spc="-30" dirty="0"/>
              <a:t>School</a:t>
            </a:r>
            <a:r>
              <a:rPr spc="60" dirty="0"/>
              <a:t> </a:t>
            </a:r>
            <a:r>
              <a:rPr spc="-40" dirty="0"/>
              <a:t>Rules</a:t>
            </a:r>
          </a:p>
        </p:txBody>
      </p:sp>
      <p:sp>
        <p:nvSpPr>
          <p:cNvPr id="3" name="object 3"/>
          <p:cNvSpPr txBox="1"/>
          <p:nvPr/>
        </p:nvSpPr>
        <p:spPr>
          <a:xfrm>
            <a:off x="918544" y="1714642"/>
            <a:ext cx="5636260" cy="2031364"/>
          </a:xfrm>
          <a:prstGeom prst="rect">
            <a:avLst/>
          </a:prstGeom>
        </p:spPr>
        <p:txBody>
          <a:bodyPr vert="horz" wrap="square" lIns="0" tIns="12700" rIns="0" bIns="0" rtlCol="0">
            <a:spAutoFit/>
          </a:bodyPr>
          <a:lstStyle/>
          <a:p>
            <a:pPr marL="12700" marR="1012825">
              <a:lnSpc>
                <a:spcPct val="131500"/>
              </a:lnSpc>
              <a:spcBef>
                <a:spcPts val="100"/>
              </a:spcBef>
            </a:pPr>
            <a:r>
              <a:rPr sz="2000" dirty="0">
                <a:latin typeface="Calibri"/>
                <a:cs typeface="Calibri"/>
              </a:rPr>
              <a:t>Be </a:t>
            </a:r>
            <a:r>
              <a:rPr sz="2000" spc="-10" dirty="0">
                <a:latin typeface="Calibri"/>
                <a:cs typeface="Calibri"/>
              </a:rPr>
              <a:t>polite </a:t>
            </a:r>
            <a:r>
              <a:rPr sz="2000" dirty="0">
                <a:latin typeface="Calibri"/>
                <a:cs typeface="Calibri"/>
              </a:rPr>
              <a:t>and </a:t>
            </a:r>
            <a:r>
              <a:rPr sz="2000" spc="-5" dirty="0">
                <a:latin typeface="Calibri"/>
                <a:cs typeface="Calibri"/>
              </a:rPr>
              <a:t>show respect </a:t>
            </a:r>
            <a:r>
              <a:rPr sz="2000" spc="-15" dirty="0">
                <a:latin typeface="Calibri"/>
                <a:cs typeface="Calibri"/>
              </a:rPr>
              <a:t>for </a:t>
            </a:r>
            <a:r>
              <a:rPr sz="2000" spc="-5" dirty="0">
                <a:latin typeface="Calibri"/>
                <a:cs typeface="Calibri"/>
              </a:rPr>
              <a:t>other people.  </a:t>
            </a:r>
            <a:r>
              <a:rPr sz="2000" spc="-20" dirty="0">
                <a:latin typeface="Calibri"/>
                <a:cs typeface="Calibri"/>
              </a:rPr>
              <a:t>Wear </a:t>
            </a:r>
            <a:r>
              <a:rPr sz="2000" spc="-5" dirty="0">
                <a:latin typeface="Calibri"/>
                <a:cs typeface="Calibri"/>
              </a:rPr>
              <a:t>correct </a:t>
            </a:r>
            <a:r>
              <a:rPr sz="2000" spc="-10" dirty="0">
                <a:latin typeface="Calibri"/>
                <a:cs typeface="Calibri"/>
              </a:rPr>
              <a:t>uniform </a:t>
            </a:r>
            <a:r>
              <a:rPr sz="2000" spc="-15" dirty="0">
                <a:latin typeface="Calibri"/>
                <a:cs typeface="Calibri"/>
              </a:rPr>
              <a:t>at </a:t>
            </a:r>
            <a:r>
              <a:rPr sz="2000" dirty="0">
                <a:latin typeface="Calibri"/>
                <a:cs typeface="Calibri"/>
              </a:rPr>
              <a:t>all</a:t>
            </a:r>
            <a:r>
              <a:rPr sz="2000" spc="10" dirty="0">
                <a:latin typeface="Calibri"/>
                <a:cs typeface="Calibri"/>
              </a:rPr>
              <a:t> </a:t>
            </a:r>
            <a:r>
              <a:rPr sz="2000" dirty="0">
                <a:latin typeface="Calibri"/>
                <a:cs typeface="Calibri"/>
              </a:rPr>
              <a:t>times.</a:t>
            </a:r>
            <a:endParaRPr sz="2000">
              <a:latin typeface="Calibri"/>
              <a:cs typeface="Calibri"/>
            </a:endParaRPr>
          </a:p>
          <a:p>
            <a:pPr marL="12700">
              <a:lnSpc>
                <a:spcPct val="100000"/>
              </a:lnSpc>
              <a:spcBef>
                <a:spcPts val="765"/>
              </a:spcBef>
            </a:pPr>
            <a:r>
              <a:rPr sz="2000" spc="-5" dirty="0">
                <a:latin typeface="Calibri"/>
                <a:cs typeface="Calibri"/>
              </a:rPr>
              <a:t>Look </a:t>
            </a:r>
            <a:r>
              <a:rPr sz="2000" spc="-10" dirty="0">
                <a:latin typeface="Calibri"/>
                <a:cs typeface="Calibri"/>
              </a:rPr>
              <a:t>after property </a:t>
            </a:r>
            <a:r>
              <a:rPr sz="2000" dirty="0">
                <a:latin typeface="Calibri"/>
                <a:cs typeface="Calibri"/>
              </a:rPr>
              <a:t>and </a:t>
            </a:r>
            <a:r>
              <a:rPr sz="2000" spc="-5" dirty="0">
                <a:latin typeface="Calibri"/>
                <a:cs typeface="Calibri"/>
              </a:rPr>
              <a:t>put </a:t>
            </a:r>
            <a:r>
              <a:rPr sz="2000" spc="-15" dirty="0">
                <a:latin typeface="Calibri"/>
                <a:cs typeface="Calibri"/>
              </a:rPr>
              <a:t>litter </a:t>
            </a:r>
            <a:r>
              <a:rPr sz="2000" spc="-5" dirty="0">
                <a:latin typeface="Calibri"/>
                <a:cs typeface="Calibri"/>
              </a:rPr>
              <a:t>in</a:t>
            </a:r>
            <a:r>
              <a:rPr sz="2000" spc="15" dirty="0">
                <a:latin typeface="Calibri"/>
                <a:cs typeface="Calibri"/>
              </a:rPr>
              <a:t> </a:t>
            </a:r>
            <a:r>
              <a:rPr sz="2000" spc="-5" dirty="0">
                <a:latin typeface="Calibri"/>
                <a:cs typeface="Calibri"/>
              </a:rPr>
              <a:t>bins.</a:t>
            </a:r>
            <a:endParaRPr sz="2000">
              <a:latin typeface="Calibri"/>
              <a:cs typeface="Calibri"/>
            </a:endParaRPr>
          </a:p>
          <a:p>
            <a:pPr marL="12700" marR="5080">
              <a:lnSpc>
                <a:spcPct val="131500"/>
              </a:lnSpc>
            </a:pPr>
            <a:r>
              <a:rPr sz="2000" spc="-20" dirty="0">
                <a:latin typeface="Calibri"/>
                <a:cs typeface="Calibri"/>
              </a:rPr>
              <a:t>Eat </a:t>
            </a:r>
            <a:r>
              <a:rPr sz="2000" dirty="0">
                <a:latin typeface="Calibri"/>
                <a:cs typeface="Calibri"/>
              </a:rPr>
              <a:t>and </a:t>
            </a:r>
            <a:r>
              <a:rPr sz="2000" spc="-5" dirty="0">
                <a:latin typeface="Calibri"/>
                <a:cs typeface="Calibri"/>
              </a:rPr>
              <a:t>drink in </a:t>
            </a:r>
            <a:r>
              <a:rPr sz="2000" dirty="0">
                <a:latin typeface="Calibri"/>
                <a:cs typeface="Calibri"/>
              </a:rPr>
              <a:t>the </a:t>
            </a:r>
            <a:r>
              <a:rPr sz="2000" spc="-10" dirty="0">
                <a:latin typeface="Calibri"/>
                <a:cs typeface="Calibri"/>
              </a:rPr>
              <a:t>right </a:t>
            </a:r>
            <a:r>
              <a:rPr sz="2000" spc="-5" dirty="0">
                <a:latin typeface="Calibri"/>
                <a:cs typeface="Calibri"/>
              </a:rPr>
              <a:t>place </a:t>
            </a:r>
            <a:r>
              <a:rPr sz="2000" spc="-10" dirty="0">
                <a:latin typeface="Calibri"/>
                <a:cs typeface="Calibri"/>
              </a:rPr>
              <a:t>at </a:t>
            </a:r>
            <a:r>
              <a:rPr sz="2000" dirty="0">
                <a:latin typeface="Calibri"/>
                <a:cs typeface="Calibri"/>
              </a:rPr>
              <a:t>the </a:t>
            </a:r>
            <a:r>
              <a:rPr sz="2000" spc="-5" dirty="0">
                <a:latin typeface="Calibri"/>
                <a:cs typeface="Calibri"/>
              </a:rPr>
              <a:t>designated </a:t>
            </a:r>
            <a:r>
              <a:rPr sz="2000" dirty="0">
                <a:latin typeface="Calibri"/>
                <a:cs typeface="Calibri"/>
              </a:rPr>
              <a:t>time.  </a:t>
            </a:r>
            <a:r>
              <a:rPr sz="2000" spc="-20" dirty="0">
                <a:latin typeface="Calibri"/>
                <a:cs typeface="Calibri"/>
              </a:rPr>
              <a:t>Walk </a:t>
            </a:r>
            <a:r>
              <a:rPr sz="2000" spc="-10" dirty="0">
                <a:latin typeface="Calibri"/>
                <a:cs typeface="Calibri"/>
              </a:rPr>
              <a:t>around </a:t>
            </a:r>
            <a:r>
              <a:rPr sz="2000" dirty="0">
                <a:latin typeface="Calibri"/>
                <a:cs typeface="Calibri"/>
              </a:rPr>
              <a:t>the </a:t>
            </a:r>
            <a:r>
              <a:rPr sz="2000" spc="-5" dirty="0">
                <a:latin typeface="Calibri"/>
                <a:cs typeface="Calibri"/>
              </a:rPr>
              <a:t>school sensibly </a:t>
            </a:r>
            <a:r>
              <a:rPr sz="2000" dirty="0">
                <a:latin typeface="Calibri"/>
                <a:cs typeface="Calibri"/>
              </a:rPr>
              <a:t>and</a:t>
            </a:r>
            <a:r>
              <a:rPr sz="2000" spc="30" dirty="0">
                <a:latin typeface="Calibri"/>
                <a:cs typeface="Calibri"/>
              </a:rPr>
              <a:t> </a:t>
            </a:r>
            <a:r>
              <a:rPr sz="2000" spc="-20" dirty="0">
                <a:latin typeface="Calibri"/>
                <a:cs typeface="Calibri"/>
              </a:rPr>
              <a:t>quietly.</a:t>
            </a:r>
            <a:endParaRPr sz="2000">
              <a:latin typeface="Calibri"/>
              <a:cs typeface="Calibri"/>
            </a:endParaRPr>
          </a:p>
        </p:txBody>
      </p:sp>
      <p:sp>
        <p:nvSpPr>
          <p:cNvPr id="4" name="object 4"/>
          <p:cNvSpPr/>
          <p:nvPr/>
        </p:nvSpPr>
        <p:spPr>
          <a:xfrm>
            <a:off x="2063495" y="4614671"/>
            <a:ext cx="1694687" cy="16916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055876" y="4604003"/>
            <a:ext cx="1713230" cy="1714500"/>
          </a:xfrm>
          <a:custGeom>
            <a:avLst/>
            <a:gdLst/>
            <a:ahLst/>
            <a:cxnLst/>
            <a:rect l="l" t="t" r="r" b="b"/>
            <a:pathLst>
              <a:path w="1713229" h="1714500">
                <a:moveTo>
                  <a:pt x="1711452" y="0"/>
                </a:moveTo>
                <a:lnTo>
                  <a:pt x="1524" y="0"/>
                </a:lnTo>
                <a:lnTo>
                  <a:pt x="0" y="3048"/>
                </a:lnTo>
                <a:lnTo>
                  <a:pt x="0" y="1711452"/>
                </a:lnTo>
                <a:lnTo>
                  <a:pt x="1524" y="1714500"/>
                </a:lnTo>
                <a:lnTo>
                  <a:pt x="1711452" y="1714500"/>
                </a:lnTo>
                <a:lnTo>
                  <a:pt x="1712976" y="1711452"/>
                </a:lnTo>
                <a:lnTo>
                  <a:pt x="1712976" y="1708403"/>
                </a:lnTo>
                <a:lnTo>
                  <a:pt x="9143" y="1708404"/>
                </a:lnTo>
                <a:lnTo>
                  <a:pt x="4572" y="1703832"/>
                </a:lnTo>
                <a:lnTo>
                  <a:pt x="9143" y="1703832"/>
                </a:lnTo>
                <a:lnTo>
                  <a:pt x="9143" y="10668"/>
                </a:lnTo>
                <a:lnTo>
                  <a:pt x="4572" y="10668"/>
                </a:lnTo>
                <a:lnTo>
                  <a:pt x="9143" y="4572"/>
                </a:lnTo>
                <a:lnTo>
                  <a:pt x="1712976" y="4572"/>
                </a:lnTo>
                <a:lnTo>
                  <a:pt x="1712976" y="3048"/>
                </a:lnTo>
                <a:lnTo>
                  <a:pt x="1711452" y="0"/>
                </a:lnTo>
                <a:close/>
              </a:path>
              <a:path w="1713229" h="1714500">
                <a:moveTo>
                  <a:pt x="9143" y="1703832"/>
                </a:moveTo>
                <a:lnTo>
                  <a:pt x="4572" y="1703832"/>
                </a:lnTo>
                <a:lnTo>
                  <a:pt x="9143" y="1708404"/>
                </a:lnTo>
                <a:lnTo>
                  <a:pt x="9143" y="1703832"/>
                </a:lnTo>
                <a:close/>
              </a:path>
              <a:path w="1713229" h="1714500">
                <a:moveTo>
                  <a:pt x="1703832" y="1703832"/>
                </a:moveTo>
                <a:lnTo>
                  <a:pt x="9143" y="1703832"/>
                </a:lnTo>
                <a:lnTo>
                  <a:pt x="9143" y="1708404"/>
                </a:lnTo>
                <a:lnTo>
                  <a:pt x="1703832" y="1708404"/>
                </a:lnTo>
                <a:lnTo>
                  <a:pt x="1703832" y="1703832"/>
                </a:lnTo>
                <a:close/>
              </a:path>
              <a:path w="1713229" h="1714500">
                <a:moveTo>
                  <a:pt x="1703832" y="4572"/>
                </a:moveTo>
                <a:lnTo>
                  <a:pt x="1703832" y="1708404"/>
                </a:lnTo>
                <a:lnTo>
                  <a:pt x="1708403" y="1703832"/>
                </a:lnTo>
                <a:lnTo>
                  <a:pt x="1712976" y="1703831"/>
                </a:lnTo>
                <a:lnTo>
                  <a:pt x="1712976" y="10668"/>
                </a:lnTo>
                <a:lnTo>
                  <a:pt x="1708403" y="10668"/>
                </a:lnTo>
                <a:lnTo>
                  <a:pt x="1703832" y="4572"/>
                </a:lnTo>
                <a:close/>
              </a:path>
              <a:path w="1713229" h="1714500">
                <a:moveTo>
                  <a:pt x="1712976" y="1703831"/>
                </a:moveTo>
                <a:lnTo>
                  <a:pt x="1708403" y="1703832"/>
                </a:lnTo>
                <a:lnTo>
                  <a:pt x="1703832" y="1708404"/>
                </a:lnTo>
                <a:lnTo>
                  <a:pt x="1712976" y="1708403"/>
                </a:lnTo>
                <a:lnTo>
                  <a:pt x="1712976" y="1703831"/>
                </a:lnTo>
                <a:close/>
              </a:path>
              <a:path w="1713229" h="1714500">
                <a:moveTo>
                  <a:pt x="9143" y="4572"/>
                </a:moveTo>
                <a:lnTo>
                  <a:pt x="4572" y="10668"/>
                </a:lnTo>
                <a:lnTo>
                  <a:pt x="9143" y="10668"/>
                </a:lnTo>
                <a:lnTo>
                  <a:pt x="9143" y="4572"/>
                </a:lnTo>
                <a:close/>
              </a:path>
              <a:path w="1713229" h="1714500">
                <a:moveTo>
                  <a:pt x="1703832" y="4572"/>
                </a:moveTo>
                <a:lnTo>
                  <a:pt x="9143" y="4572"/>
                </a:lnTo>
                <a:lnTo>
                  <a:pt x="9143" y="10668"/>
                </a:lnTo>
                <a:lnTo>
                  <a:pt x="1703832" y="10668"/>
                </a:lnTo>
                <a:lnTo>
                  <a:pt x="1703832" y="4572"/>
                </a:lnTo>
                <a:close/>
              </a:path>
              <a:path w="1713229" h="1714500">
                <a:moveTo>
                  <a:pt x="1712976" y="4572"/>
                </a:moveTo>
                <a:lnTo>
                  <a:pt x="1703832" y="4572"/>
                </a:lnTo>
                <a:lnTo>
                  <a:pt x="1708403" y="10668"/>
                </a:lnTo>
                <a:lnTo>
                  <a:pt x="1712976" y="10668"/>
                </a:lnTo>
                <a:lnTo>
                  <a:pt x="1712976" y="4572"/>
                </a:lnTo>
                <a:close/>
              </a:path>
            </a:pathLst>
          </a:custGeom>
          <a:solidFill>
            <a:srgbClr val="0D0D0D"/>
          </a:solidFill>
        </p:spPr>
        <p:txBody>
          <a:bodyPr wrap="square" lIns="0" tIns="0" rIns="0" bIns="0" rtlCol="0"/>
          <a:lstStyle/>
          <a:p>
            <a:endParaRPr/>
          </a:p>
        </p:txBody>
      </p:sp>
      <p:sp>
        <p:nvSpPr>
          <p:cNvPr id="6" name="object 6"/>
          <p:cNvSpPr/>
          <p:nvPr/>
        </p:nvSpPr>
        <p:spPr>
          <a:xfrm>
            <a:off x="7336535" y="4614671"/>
            <a:ext cx="1694687" cy="169163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327392" y="4604003"/>
            <a:ext cx="1713230" cy="1714500"/>
          </a:xfrm>
          <a:custGeom>
            <a:avLst/>
            <a:gdLst/>
            <a:ahLst/>
            <a:cxnLst/>
            <a:rect l="l" t="t" r="r" b="b"/>
            <a:pathLst>
              <a:path w="1713229" h="1714500">
                <a:moveTo>
                  <a:pt x="1711452" y="0"/>
                </a:moveTo>
                <a:lnTo>
                  <a:pt x="3048" y="0"/>
                </a:lnTo>
                <a:lnTo>
                  <a:pt x="0" y="3048"/>
                </a:lnTo>
                <a:lnTo>
                  <a:pt x="0" y="1711452"/>
                </a:lnTo>
                <a:lnTo>
                  <a:pt x="3048" y="1714500"/>
                </a:lnTo>
                <a:lnTo>
                  <a:pt x="1711452" y="1714500"/>
                </a:lnTo>
                <a:lnTo>
                  <a:pt x="1712976" y="1711452"/>
                </a:lnTo>
                <a:lnTo>
                  <a:pt x="1712976" y="1708403"/>
                </a:lnTo>
                <a:lnTo>
                  <a:pt x="9143" y="1708404"/>
                </a:lnTo>
                <a:lnTo>
                  <a:pt x="4572" y="1703832"/>
                </a:lnTo>
                <a:lnTo>
                  <a:pt x="9143" y="1703832"/>
                </a:lnTo>
                <a:lnTo>
                  <a:pt x="9143" y="10668"/>
                </a:lnTo>
                <a:lnTo>
                  <a:pt x="4572" y="10668"/>
                </a:lnTo>
                <a:lnTo>
                  <a:pt x="9143" y="4572"/>
                </a:lnTo>
                <a:lnTo>
                  <a:pt x="1712976" y="4572"/>
                </a:lnTo>
                <a:lnTo>
                  <a:pt x="1712976" y="3048"/>
                </a:lnTo>
                <a:lnTo>
                  <a:pt x="1711452" y="0"/>
                </a:lnTo>
                <a:close/>
              </a:path>
              <a:path w="1713229" h="1714500">
                <a:moveTo>
                  <a:pt x="9143" y="1703832"/>
                </a:moveTo>
                <a:lnTo>
                  <a:pt x="4572" y="1703832"/>
                </a:lnTo>
                <a:lnTo>
                  <a:pt x="9143" y="1708404"/>
                </a:lnTo>
                <a:lnTo>
                  <a:pt x="9143" y="1703832"/>
                </a:lnTo>
                <a:close/>
              </a:path>
              <a:path w="1713229" h="1714500">
                <a:moveTo>
                  <a:pt x="1703831" y="1703832"/>
                </a:moveTo>
                <a:lnTo>
                  <a:pt x="9143" y="1703832"/>
                </a:lnTo>
                <a:lnTo>
                  <a:pt x="9143" y="1708404"/>
                </a:lnTo>
                <a:lnTo>
                  <a:pt x="1703831" y="1708404"/>
                </a:lnTo>
                <a:lnTo>
                  <a:pt x="1703831" y="1703832"/>
                </a:lnTo>
                <a:close/>
              </a:path>
              <a:path w="1713229" h="1714500">
                <a:moveTo>
                  <a:pt x="1703831" y="4572"/>
                </a:moveTo>
                <a:lnTo>
                  <a:pt x="1703831" y="1708404"/>
                </a:lnTo>
                <a:lnTo>
                  <a:pt x="1708403" y="1703832"/>
                </a:lnTo>
                <a:lnTo>
                  <a:pt x="1712976" y="1703831"/>
                </a:lnTo>
                <a:lnTo>
                  <a:pt x="1712976" y="10668"/>
                </a:lnTo>
                <a:lnTo>
                  <a:pt x="1708403" y="10668"/>
                </a:lnTo>
                <a:lnTo>
                  <a:pt x="1703831" y="4572"/>
                </a:lnTo>
                <a:close/>
              </a:path>
              <a:path w="1713229" h="1714500">
                <a:moveTo>
                  <a:pt x="1712976" y="1703831"/>
                </a:moveTo>
                <a:lnTo>
                  <a:pt x="1708403" y="1703832"/>
                </a:lnTo>
                <a:lnTo>
                  <a:pt x="1703831" y="1708404"/>
                </a:lnTo>
                <a:lnTo>
                  <a:pt x="1712976" y="1708403"/>
                </a:lnTo>
                <a:lnTo>
                  <a:pt x="1712976" y="1703831"/>
                </a:lnTo>
                <a:close/>
              </a:path>
              <a:path w="1713229" h="1714500">
                <a:moveTo>
                  <a:pt x="9143" y="4572"/>
                </a:moveTo>
                <a:lnTo>
                  <a:pt x="4572" y="10668"/>
                </a:lnTo>
                <a:lnTo>
                  <a:pt x="9143" y="10668"/>
                </a:lnTo>
                <a:lnTo>
                  <a:pt x="9143" y="4572"/>
                </a:lnTo>
                <a:close/>
              </a:path>
              <a:path w="1713229" h="1714500">
                <a:moveTo>
                  <a:pt x="1703831" y="4572"/>
                </a:moveTo>
                <a:lnTo>
                  <a:pt x="9143" y="4572"/>
                </a:lnTo>
                <a:lnTo>
                  <a:pt x="9143" y="10668"/>
                </a:lnTo>
                <a:lnTo>
                  <a:pt x="1703831" y="10668"/>
                </a:lnTo>
                <a:lnTo>
                  <a:pt x="1703831" y="4572"/>
                </a:lnTo>
                <a:close/>
              </a:path>
              <a:path w="1713229" h="1714500">
                <a:moveTo>
                  <a:pt x="1712976" y="4572"/>
                </a:moveTo>
                <a:lnTo>
                  <a:pt x="1703831" y="4572"/>
                </a:lnTo>
                <a:lnTo>
                  <a:pt x="1708403" y="10668"/>
                </a:lnTo>
                <a:lnTo>
                  <a:pt x="1712976" y="10668"/>
                </a:lnTo>
                <a:lnTo>
                  <a:pt x="1712976" y="4572"/>
                </a:lnTo>
                <a:close/>
              </a:path>
            </a:pathLst>
          </a:custGeom>
          <a:solidFill>
            <a:srgbClr val="0D0D0D"/>
          </a:solidFill>
        </p:spPr>
        <p:txBody>
          <a:bodyPr wrap="square" lIns="0" tIns="0" rIns="0" bIns="0" rtlCol="0"/>
          <a:lstStyle/>
          <a:p>
            <a:endParaRPr/>
          </a:p>
        </p:txBody>
      </p:sp>
      <p:sp>
        <p:nvSpPr>
          <p:cNvPr id="8" name="object 8"/>
          <p:cNvSpPr/>
          <p:nvPr/>
        </p:nvSpPr>
        <p:spPr>
          <a:xfrm>
            <a:off x="7336535" y="1688591"/>
            <a:ext cx="1694687" cy="169468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27392" y="1680971"/>
            <a:ext cx="1713230" cy="1713230"/>
          </a:xfrm>
          <a:custGeom>
            <a:avLst/>
            <a:gdLst/>
            <a:ahLst/>
            <a:cxnLst/>
            <a:rect l="l" t="t" r="r" b="b"/>
            <a:pathLst>
              <a:path w="1713229" h="1713229">
                <a:moveTo>
                  <a:pt x="1711452" y="0"/>
                </a:moveTo>
                <a:lnTo>
                  <a:pt x="3048" y="0"/>
                </a:lnTo>
                <a:lnTo>
                  <a:pt x="0" y="1524"/>
                </a:lnTo>
                <a:lnTo>
                  <a:pt x="0" y="1711452"/>
                </a:lnTo>
                <a:lnTo>
                  <a:pt x="3048" y="1712976"/>
                </a:lnTo>
                <a:lnTo>
                  <a:pt x="1711452" y="1712976"/>
                </a:lnTo>
                <a:lnTo>
                  <a:pt x="1712976" y="1711452"/>
                </a:lnTo>
                <a:lnTo>
                  <a:pt x="1712976" y="1708404"/>
                </a:lnTo>
                <a:lnTo>
                  <a:pt x="9143" y="1708404"/>
                </a:lnTo>
                <a:lnTo>
                  <a:pt x="4572" y="1703832"/>
                </a:lnTo>
                <a:lnTo>
                  <a:pt x="9143" y="1703832"/>
                </a:lnTo>
                <a:lnTo>
                  <a:pt x="9143" y="9144"/>
                </a:lnTo>
                <a:lnTo>
                  <a:pt x="4572" y="9144"/>
                </a:lnTo>
                <a:lnTo>
                  <a:pt x="9143" y="4572"/>
                </a:lnTo>
                <a:lnTo>
                  <a:pt x="1712976" y="4572"/>
                </a:lnTo>
                <a:lnTo>
                  <a:pt x="1712976" y="1524"/>
                </a:lnTo>
                <a:lnTo>
                  <a:pt x="1711452" y="0"/>
                </a:lnTo>
                <a:close/>
              </a:path>
              <a:path w="1713229" h="1713229">
                <a:moveTo>
                  <a:pt x="9143" y="1703832"/>
                </a:moveTo>
                <a:lnTo>
                  <a:pt x="4572" y="1703832"/>
                </a:lnTo>
                <a:lnTo>
                  <a:pt x="9143" y="1708404"/>
                </a:lnTo>
                <a:lnTo>
                  <a:pt x="9143" y="1703832"/>
                </a:lnTo>
                <a:close/>
              </a:path>
              <a:path w="1713229" h="1713229">
                <a:moveTo>
                  <a:pt x="1703831" y="1703832"/>
                </a:moveTo>
                <a:lnTo>
                  <a:pt x="9143" y="1703832"/>
                </a:lnTo>
                <a:lnTo>
                  <a:pt x="9143" y="1708404"/>
                </a:lnTo>
                <a:lnTo>
                  <a:pt x="1703831" y="1708404"/>
                </a:lnTo>
                <a:lnTo>
                  <a:pt x="1703831" y="1703832"/>
                </a:lnTo>
                <a:close/>
              </a:path>
              <a:path w="1713229" h="1713229">
                <a:moveTo>
                  <a:pt x="1703831" y="4572"/>
                </a:moveTo>
                <a:lnTo>
                  <a:pt x="1703831" y="1708404"/>
                </a:lnTo>
                <a:lnTo>
                  <a:pt x="1708403" y="1703832"/>
                </a:lnTo>
                <a:lnTo>
                  <a:pt x="1712976" y="1703832"/>
                </a:lnTo>
                <a:lnTo>
                  <a:pt x="1712976" y="9144"/>
                </a:lnTo>
                <a:lnTo>
                  <a:pt x="1708403" y="9144"/>
                </a:lnTo>
                <a:lnTo>
                  <a:pt x="1703831" y="4572"/>
                </a:lnTo>
                <a:close/>
              </a:path>
              <a:path w="1713229" h="1713229">
                <a:moveTo>
                  <a:pt x="1712976" y="1703832"/>
                </a:moveTo>
                <a:lnTo>
                  <a:pt x="1708403" y="1703832"/>
                </a:lnTo>
                <a:lnTo>
                  <a:pt x="1703831" y="1708404"/>
                </a:lnTo>
                <a:lnTo>
                  <a:pt x="1712976" y="1708404"/>
                </a:lnTo>
                <a:lnTo>
                  <a:pt x="1712976" y="1703832"/>
                </a:lnTo>
                <a:close/>
              </a:path>
              <a:path w="1713229" h="1713229">
                <a:moveTo>
                  <a:pt x="9143" y="4572"/>
                </a:moveTo>
                <a:lnTo>
                  <a:pt x="4572" y="9144"/>
                </a:lnTo>
                <a:lnTo>
                  <a:pt x="9143" y="9144"/>
                </a:lnTo>
                <a:lnTo>
                  <a:pt x="9143" y="4572"/>
                </a:lnTo>
                <a:close/>
              </a:path>
              <a:path w="1713229" h="1713229">
                <a:moveTo>
                  <a:pt x="1703831" y="4572"/>
                </a:moveTo>
                <a:lnTo>
                  <a:pt x="9143" y="4572"/>
                </a:lnTo>
                <a:lnTo>
                  <a:pt x="9143" y="9144"/>
                </a:lnTo>
                <a:lnTo>
                  <a:pt x="1703831" y="9144"/>
                </a:lnTo>
                <a:lnTo>
                  <a:pt x="1703831" y="4572"/>
                </a:lnTo>
                <a:close/>
              </a:path>
              <a:path w="1713229" h="1713229">
                <a:moveTo>
                  <a:pt x="1712976" y="4572"/>
                </a:moveTo>
                <a:lnTo>
                  <a:pt x="1703831" y="4572"/>
                </a:lnTo>
                <a:lnTo>
                  <a:pt x="1708403" y="9144"/>
                </a:lnTo>
                <a:lnTo>
                  <a:pt x="1712976" y="9144"/>
                </a:lnTo>
                <a:lnTo>
                  <a:pt x="1712976" y="4572"/>
                </a:lnTo>
                <a:close/>
              </a:path>
            </a:pathLst>
          </a:custGeom>
          <a:solidFill>
            <a:srgbClr val="0D0D0D"/>
          </a:solid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241" y="610700"/>
            <a:ext cx="7673975" cy="695325"/>
          </a:xfrm>
          <a:prstGeom prst="rect">
            <a:avLst/>
          </a:prstGeom>
        </p:spPr>
        <p:txBody>
          <a:bodyPr vert="horz" wrap="square" lIns="0" tIns="11430" rIns="0" bIns="0" rtlCol="0">
            <a:spAutoFit/>
          </a:bodyPr>
          <a:lstStyle/>
          <a:p>
            <a:pPr marL="12700">
              <a:lnSpc>
                <a:spcPct val="100000"/>
              </a:lnSpc>
              <a:spcBef>
                <a:spcPts val="90"/>
              </a:spcBef>
            </a:pPr>
            <a:r>
              <a:rPr spc="-25" dirty="0"/>
              <a:t>Concerns </a:t>
            </a:r>
            <a:r>
              <a:rPr spc="-110" dirty="0"/>
              <a:t>/ </a:t>
            </a:r>
            <a:r>
              <a:rPr spc="-40" dirty="0"/>
              <a:t>Complaints </a:t>
            </a:r>
            <a:r>
              <a:rPr spc="-110" dirty="0"/>
              <a:t>/</a:t>
            </a:r>
            <a:r>
              <a:rPr spc="250" dirty="0"/>
              <a:t> </a:t>
            </a:r>
            <a:r>
              <a:rPr spc="-40" dirty="0"/>
              <a:t>Feedback</a:t>
            </a:r>
          </a:p>
        </p:txBody>
      </p:sp>
      <p:sp>
        <p:nvSpPr>
          <p:cNvPr id="3" name="object 3"/>
          <p:cNvSpPr txBox="1"/>
          <p:nvPr/>
        </p:nvSpPr>
        <p:spPr>
          <a:xfrm>
            <a:off x="220961" y="1555558"/>
            <a:ext cx="8479979" cy="1972335"/>
          </a:xfrm>
          <a:prstGeom prst="rect">
            <a:avLst/>
          </a:prstGeom>
        </p:spPr>
        <p:txBody>
          <a:bodyPr vert="horz" wrap="square" lIns="0" tIns="43180" rIns="0" bIns="0" rtlCol="0">
            <a:spAutoFit/>
          </a:bodyPr>
          <a:lstStyle/>
          <a:p>
            <a:pPr marL="12700" marR="5080" indent="55880">
              <a:lnSpc>
                <a:spcPct val="90000"/>
              </a:lnSpc>
              <a:spcBef>
                <a:spcPts val="340"/>
              </a:spcBef>
            </a:pPr>
            <a:r>
              <a:rPr sz="2000" dirty="0">
                <a:latin typeface="Calibri"/>
                <a:cs typeface="Calibri"/>
              </a:rPr>
              <a:t>If </a:t>
            </a:r>
            <a:r>
              <a:rPr sz="2000" spc="-10" dirty="0">
                <a:latin typeface="Calibri"/>
                <a:cs typeface="Calibri"/>
              </a:rPr>
              <a:t>you </a:t>
            </a:r>
            <a:r>
              <a:rPr sz="2000" spc="-20" dirty="0">
                <a:latin typeface="Calibri"/>
                <a:cs typeface="Calibri"/>
              </a:rPr>
              <a:t>have </a:t>
            </a:r>
            <a:r>
              <a:rPr sz="2000" spc="-10" dirty="0">
                <a:latin typeface="Calibri"/>
                <a:cs typeface="Calibri"/>
              </a:rPr>
              <a:t>any </a:t>
            </a:r>
            <a:r>
              <a:rPr sz="2000" spc="-5" dirty="0">
                <a:latin typeface="Calibri"/>
                <a:cs typeface="Calibri"/>
              </a:rPr>
              <a:t>concerns </a:t>
            </a:r>
            <a:r>
              <a:rPr sz="2000" dirty="0">
                <a:latin typeface="Calibri"/>
                <a:cs typeface="Calibri"/>
              </a:rPr>
              <a:t>about </a:t>
            </a:r>
            <a:r>
              <a:rPr sz="2000" spc="-10" dirty="0">
                <a:latin typeface="Calibri"/>
                <a:cs typeface="Calibri"/>
              </a:rPr>
              <a:t>your </a:t>
            </a:r>
            <a:r>
              <a:rPr sz="2000" spc="-15" dirty="0">
                <a:latin typeface="Calibri"/>
                <a:cs typeface="Calibri"/>
              </a:rPr>
              <a:t>child’s </a:t>
            </a:r>
            <a:r>
              <a:rPr sz="2000" spc="-5" dirty="0">
                <a:latin typeface="Calibri"/>
                <a:cs typeface="Calibri"/>
              </a:rPr>
              <a:t>education </a:t>
            </a:r>
            <a:r>
              <a:rPr sz="2000" dirty="0">
                <a:latin typeface="Calibri"/>
                <a:cs typeface="Calibri"/>
              </a:rPr>
              <a:t>and </a:t>
            </a:r>
            <a:r>
              <a:rPr sz="2000" spc="-15" dirty="0">
                <a:latin typeface="Calibri"/>
                <a:cs typeface="Calibri"/>
              </a:rPr>
              <a:t>welfare at </a:t>
            </a:r>
            <a:r>
              <a:rPr sz="2000" dirty="0">
                <a:latin typeface="Calibri"/>
                <a:cs typeface="Calibri"/>
              </a:rPr>
              <a:t>the School, </a:t>
            </a:r>
            <a:r>
              <a:rPr sz="2000" spc="-5" dirty="0">
                <a:latin typeface="Calibri"/>
                <a:cs typeface="Calibri"/>
              </a:rPr>
              <a:t>please </a:t>
            </a:r>
            <a:r>
              <a:rPr sz="2000" spc="5" dirty="0">
                <a:latin typeface="Calibri"/>
                <a:cs typeface="Calibri"/>
              </a:rPr>
              <a:t>do </a:t>
            </a:r>
            <a:r>
              <a:rPr sz="2000" spc="-5" dirty="0">
                <a:latin typeface="Calibri"/>
                <a:cs typeface="Calibri"/>
              </a:rPr>
              <a:t>not </a:t>
            </a:r>
            <a:r>
              <a:rPr sz="2000" spc="-15" dirty="0">
                <a:latin typeface="Calibri"/>
                <a:cs typeface="Calibri"/>
              </a:rPr>
              <a:t>hesitate to </a:t>
            </a:r>
            <a:r>
              <a:rPr sz="2000" spc="-10" dirty="0">
                <a:latin typeface="Calibri"/>
                <a:cs typeface="Calibri"/>
              </a:rPr>
              <a:t>contact </a:t>
            </a:r>
            <a:r>
              <a:rPr sz="2000" dirty="0">
                <a:latin typeface="Calibri"/>
                <a:cs typeface="Calibri"/>
              </a:rPr>
              <a:t>the </a:t>
            </a:r>
            <a:r>
              <a:rPr sz="2000" spc="-5" dirty="0">
                <a:latin typeface="Calibri"/>
                <a:cs typeface="Calibri"/>
              </a:rPr>
              <a:t>head </a:t>
            </a:r>
            <a:r>
              <a:rPr sz="2000" spc="-30" dirty="0">
                <a:latin typeface="Calibri"/>
                <a:cs typeface="Calibri"/>
              </a:rPr>
              <a:t>teacher. </a:t>
            </a:r>
            <a:r>
              <a:rPr sz="2000" spc="-5" dirty="0">
                <a:latin typeface="Calibri"/>
                <a:cs typeface="Calibri"/>
              </a:rPr>
              <a:t>Feedback is </a:t>
            </a:r>
            <a:r>
              <a:rPr sz="2000" dirty="0">
                <a:latin typeface="Calibri"/>
                <a:cs typeface="Calibri"/>
              </a:rPr>
              <a:t>also </a:t>
            </a:r>
            <a:r>
              <a:rPr sz="2000" spc="-5" dirty="0">
                <a:latin typeface="Calibri"/>
                <a:cs typeface="Calibri"/>
              </a:rPr>
              <a:t>welcomed </a:t>
            </a:r>
            <a:r>
              <a:rPr sz="2000" spc="-15" dirty="0">
                <a:latin typeface="Calibri"/>
                <a:cs typeface="Calibri"/>
              </a:rPr>
              <a:t>at </a:t>
            </a:r>
            <a:r>
              <a:rPr sz="2000" dirty="0">
                <a:latin typeface="Calibri"/>
                <a:cs typeface="Calibri"/>
              </a:rPr>
              <a:t>all times via </a:t>
            </a:r>
            <a:r>
              <a:rPr sz="2000" spc="-5" dirty="0">
                <a:latin typeface="Calibri"/>
                <a:cs typeface="Calibri"/>
              </a:rPr>
              <a:t>email, comments </a:t>
            </a:r>
            <a:r>
              <a:rPr sz="2000" spc="-15" dirty="0">
                <a:latin typeface="Calibri"/>
                <a:cs typeface="Calibri"/>
              </a:rPr>
              <a:t>box </a:t>
            </a:r>
            <a:r>
              <a:rPr sz="2000" spc="-5" dirty="0">
                <a:latin typeface="Calibri"/>
                <a:cs typeface="Calibri"/>
              </a:rPr>
              <a:t>in school and/or communication </a:t>
            </a:r>
            <a:r>
              <a:rPr sz="2000" spc="-10" dirty="0">
                <a:latin typeface="Calibri"/>
                <a:cs typeface="Calibri"/>
              </a:rPr>
              <a:t>via </a:t>
            </a:r>
            <a:r>
              <a:rPr sz="2000" dirty="0">
                <a:latin typeface="Calibri"/>
                <a:cs typeface="Calibri"/>
              </a:rPr>
              <a:t>School</a:t>
            </a:r>
            <a:r>
              <a:rPr sz="2000" spc="-40" dirty="0">
                <a:latin typeface="Calibri"/>
                <a:cs typeface="Calibri"/>
              </a:rPr>
              <a:t> </a:t>
            </a:r>
            <a:r>
              <a:rPr sz="2000" spc="-5" dirty="0">
                <a:latin typeface="Calibri"/>
                <a:cs typeface="Calibri"/>
              </a:rPr>
              <a:t>Reception.</a:t>
            </a:r>
            <a:endParaRPr sz="2000" dirty="0">
              <a:latin typeface="Calibri"/>
              <a:cs typeface="Calibri"/>
            </a:endParaRPr>
          </a:p>
          <a:p>
            <a:pPr marL="240665" indent="-227965">
              <a:lnSpc>
                <a:spcPct val="100000"/>
              </a:lnSpc>
              <a:spcBef>
                <a:spcPts val="760"/>
              </a:spcBef>
              <a:buClr>
                <a:srgbClr val="000000"/>
              </a:buClr>
              <a:buFont typeface="Arial"/>
              <a:buChar char="•"/>
              <a:tabLst>
                <a:tab pos="240665" algn="l"/>
                <a:tab pos="241300" algn="l"/>
              </a:tabLst>
            </a:pPr>
            <a:r>
              <a:rPr sz="2000" u="heavy" spc="-10" dirty="0">
                <a:solidFill>
                  <a:srgbClr val="9454C3"/>
                </a:solidFill>
                <a:uFill>
                  <a:solidFill>
                    <a:srgbClr val="9454C3"/>
                  </a:solidFill>
                </a:uFill>
                <a:latin typeface="Calibri"/>
                <a:cs typeface="Calibri"/>
                <a:hlinkClick r:id="rId2"/>
              </a:rPr>
              <a:t>www.paradiseschool.org.uk</a:t>
            </a:r>
            <a:endParaRPr sz="2000" dirty="0">
              <a:latin typeface="Calibri"/>
              <a:cs typeface="Calibri"/>
            </a:endParaRPr>
          </a:p>
          <a:p>
            <a:pPr marL="240665" indent="-227965">
              <a:lnSpc>
                <a:spcPct val="100000"/>
              </a:lnSpc>
              <a:spcBef>
                <a:spcPts val="765"/>
              </a:spcBef>
              <a:buClr>
                <a:srgbClr val="000000"/>
              </a:buClr>
              <a:buFont typeface="Arial"/>
              <a:buChar char="•"/>
              <a:tabLst>
                <a:tab pos="240665" algn="l"/>
                <a:tab pos="241300" algn="l"/>
              </a:tabLst>
            </a:pPr>
            <a:r>
              <a:rPr sz="2000" u="heavy" spc="-5" dirty="0">
                <a:solidFill>
                  <a:srgbClr val="9454C3"/>
                </a:solidFill>
                <a:uFill>
                  <a:solidFill>
                    <a:srgbClr val="9454C3"/>
                  </a:solidFill>
                </a:uFill>
                <a:latin typeface="Calibri"/>
                <a:cs typeface="Calibri"/>
                <a:hlinkClick r:id="rId3"/>
              </a:rPr>
              <a:t>info@paradiseschool.org.uk</a:t>
            </a:r>
            <a:endParaRPr sz="2000" dirty="0">
              <a:latin typeface="Calibri"/>
              <a:cs typeface="Calibri"/>
            </a:endParaRPr>
          </a:p>
        </p:txBody>
      </p:sp>
      <p:sp>
        <p:nvSpPr>
          <p:cNvPr id="4" name="object 4"/>
          <p:cNvSpPr/>
          <p:nvPr/>
        </p:nvSpPr>
        <p:spPr>
          <a:xfrm>
            <a:off x="4864512" y="2924667"/>
            <a:ext cx="3727704" cy="3145536"/>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716" y="137465"/>
            <a:ext cx="1303655" cy="422275"/>
          </a:xfrm>
          <a:prstGeom prst="rect">
            <a:avLst/>
          </a:prstGeom>
        </p:spPr>
        <p:txBody>
          <a:bodyPr vert="horz" wrap="square" lIns="0" tIns="13335" rIns="0" bIns="0" rtlCol="0">
            <a:spAutoFit/>
          </a:bodyPr>
          <a:lstStyle/>
          <a:p>
            <a:pPr marL="12700">
              <a:lnSpc>
                <a:spcPct val="100000"/>
              </a:lnSpc>
              <a:spcBef>
                <a:spcPts val="105"/>
              </a:spcBef>
            </a:pPr>
            <a:r>
              <a:rPr sz="2600" b="1" u="heavy" spc="-5" dirty="0">
                <a:solidFill>
                  <a:srgbClr val="000000"/>
                </a:solidFill>
                <a:uFill>
                  <a:solidFill>
                    <a:srgbClr val="000000"/>
                  </a:solidFill>
                </a:uFill>
                <a:latin typeface="Calibri"/>
                <a:cs typeface="Calibri"/>
              </a:rPr>
              <a:t>Our</a:t>
            </a:r>
            <a:r>
              <a:rPr sz="2600" b="1" u="heavy" spc="-65" dirty="0">
                <a:solidFill>
                  <a:srgbClr val="000000"/>
                </a:solidFill>
                <a:uFill>
                  <a:solidFill>
                    <a:srgbClr val="000000"/>
                  </a:solidFill>
                </a:uFill>
                <a:latin typeface="Calibri"/>
                <a:cs typeface="Calibri"/>
              </a:rPr>
              <a:t> </a:t>
            </a:r>
            <a:r>
              <a:rPr sz="2600" b="1" u="heavy" dirty="0">
                <a:solidFill>
                  <a:srgbClr val="000000"/>
                </a:solidFill>
                <a:uFill>
                  <a:solidFill>
                    <a:srgbClr val="000000"/>
                  </a:solidFill>
                </a:uFill>
                <a:latin typeface="Calibri"/>
                <a:cs typeface="Calibri"/>
              </a:rPr>
              <a:t>Aims</a:t>
            </a:r>
            <a:endParaRPr sz="2600" dirty="0">
              <a:latin typeface="Calibri"/>
              <a:cs typeface="Calibri"/>
            </a:endParaRPr>
          </a:p>
        </p:txBody>
      </p:sp>
      <p:sp>
        <p:nvSpPr>
          <p:cNvPr id="3" name="object 3"/>
          <p:cNvSpPr txBox="1"/>
          <p:nvPr/>
        </p:nvSpPr>
        <p:spPr>
          <a:xfrm>
            <a:off x="192680" y="775640"/>
            <a:ext cx="9243551" cy="2561599"/>
          </a:xfrm>
          <a:prstGeom prst="rect">
            <a:avLst/>
          </a:prstGeom>
        </p:spPr>
        <p:txBody>
          <a:bodyPr vert="horz" wrap="square" lIns="0" tIns="47625" rIns="0" bIns="0" rtlCol="0">
            <a:spAutoFit/>
          </a:bodyPr>
          <a:lstStyle/>
          <a:p>
            <a:pPr marL="240665" marR="221615" indent="-227965" algn="just">
              <a:lnSpc>
                <a:spcPts val="2160"/>
              </a:lnSpc>
              <a:spcBef>
                <a:spcPts val="375"/>
              </a:spcBef>
              <a:buFont typeface="Arial"/>
              <a:buChar char="•"/>
              <a:tabLst>
                <a:tab pos="241300" algn="l"/>
              </a:tabLst>
            </a:pPr>
            <a:r>
              <a:rPr sz="2000" b="1" spc="-20" dirty="0">
                <a:latin typeface="Calibri"/>
                <a:cs typeface="Calibri"/>
              </a:rPr>
              <a:t>Create </a:t>
            </a:r>
            <a:r>
              <a:rPr sz="2000" dirty="0">
                <a:latin typeface="Calibri"/>
                <a:cs typeface="Calibri"/>
              </a:rPr>
              <a:t>a caring and </a:t>
            </a:r>
            <a:r>
              <a:rPr sz="2000" spc="-5" dirty="0">
                <a:latin typeface="Calibri"/>
                <a:cs typeface="Calibri"/>
              </a:rPr>
              <a:t>nurturing </a:t>
            </a:r>
            <a:r>
              <a:rPr sz="2000" spc="-15" dirty="0">
                <a:latin typeface="Calibri"/>
                <a:cs typeface="Calibri"/>
              </a:rPr>
              <a:t>environment </a:t>
            </a:r>
            <a:r>
              <a:rPr sz="2000" spc="-5" dirty="0">
                <a:latin typeface="Calibri"/>
                <a:cs typeface="Calibri"/>
              </a:rPr>
              <a:t>where </a:t>
            </a:r>
            <a:r>
              <a:rPr sz="2000" dirty="0">
                <a:latin typeface="Calibri"/>
                <a:cs typeface="Calibri"/>
              </a:rPr>
              <a:t>each child </a:t>
            </a:r>
            <a:r>
              <a:rPr sz="2000" spc="-5" dirty="0">
                <a:latin typeface="Calibri"/>
                <a:cs typeface="Calibri"/>
              </a:rPr>
              <a:t>is </a:t>
            </a:r>
            <a:r>
              <a:rPr sz="2000" dirty="0">
                <a:latin typeface="Calibri"/>
                <a:cs typeface="Calibri"/>
              </a:rPr>
              <a:t>equally </a:t>
            </a:r>
            <a:r>
              <a:rPr sz="2000" spc="-5" dirty="0">
                <a:latin typeface="Calibri"/>
                <a:cs typeface="Calibri"/>
              </a:rPr>
              <a:t>valued </a:t>
            </a:r>
            <a:r>
              <a:rPr sz="2000" dirty="0">
                <a:latin typeface="Calibri"/>
                <a:cs typeface="Calibri"/>
              </a:rPr>
              <a:t>and </a:t>
            </a:r>
            <a:r>
              <a:rPr sz="2000" spc="-15" dirty="0">
                <a:latin typeface="Calibri"/>
                <a:cs typeface="Calibri"/>
              </a:rPr>
              <a:t>treated </a:t>
            </a:r>
            <a:r>
              <a:rPr sz="2000" dirty="0">
                <a:latin typeface="Calibri"/>
                <a:cs typeface="Calibri"/>
              </a:rPr>
              <a:t>as an  </a:t>
            </a:r>
            <a:r>
              <a:rPr sz="2000" spc="-5" dirty="0">
                <a:latin typeface="Calibri"/>
                <a:cs typeface="Calibri"/>
              </a:rPr>
              <a:t>individual so </a:t>
            </a:r>
            <a:r>
              <a:rPr sz="2000" spc="-10" dirty="0">
                <a:latin typeface="Calibri"/>
                <a:cs typeface="Calibri"/>
              </a:rPr>
              <a:t>that </a:t>
            </a:r>
            <a:r>
              <a:rPr sz="2000" dirty="0">
                <a:latin typeface="Calibri"/>
                <a:cs typeface="Calibri"/>
              </a:rPr>
              <a:t>they can </a:t>
            </a:r>
            <a:r>
              <a:rPr sz="2000" spc="-5" dirty="0">
                <a:latin typeface="Calibri"/>
                <a:cs typeface="Calibri"/>
              </a:rPr>
              <a:t>become </a:t>
            </a:r>
            <a:r>
              <a:rPr sz="2000" spc="-15" dirty="0">
                <a:latin typeface="Calibri"/>
                <a:cs typeface="Calibri"/>
              </a:rPr>
              <a:t>strong academically, </a:t>
            </a:r>
            <a:r>
              <a:rPr sz="2000" spc="-5" dirty="0">
                <a:latin typeface="Calibri"/>
                <a:cs typeface="Calibri"/>
              </a:rPr>
              <a:t>spiritually </a:t>
            </a:r>
            <a:r>
              <a:rPr sz="2000" dirty="0">
                <a:latin typeface="Calibri"/>
                <a:cs typeface="Calibri"/>
              </a:rPr>
              <a:t>and </a:t>
            </a:r>
            <a:r>
              <a:rPr sz="2000" spc="-10" dirty="0">
                <a:latin typeface="Calibri"/>
                <a:cs typeface="Calibri"/>
              </a:rPr>
              <a:t>are </a:t>
            </a:r>
            <a:r>
              <a:rPr sz="2000" dirty="0">
                <a:latin typeface="Calibri"/>
                <a:cs typeface="Calibri"/>
              </a:rPr>
              <a:t>able </a:t>
            </a:r>
            <a:r>
              <a:rPr sz="2000" spc="-10" dirty="0">
                <a:latin typeface="Calibri"/>
                <a:cs typeface="Calibri"/>
              </a:rPr>
              <a:t>to contribute </a:t>
            </a:r>
            <a:r>
              <a:rPr sz="2000" spc="-15" dirty="0">
                <a:latin typeface="Calibri"/>
                <a:cs typeface="Calibri"/>
              </a:rPr>
              <a:t>to  </a:t>
            </a:r>
            <a:r>
              <a:rPr sz="2000" spc="-5" dirty="0">
                <a:latin typeface="Calibri"/>
                <a:cs typeface="Calibri"/>
              </a:rPr>
              <a:t>society </a:t>
            </a:r>
            <a:r>
              <a:rPr sz="2000" dirty="0">
                <a:latin typeface="Calibri"/>
                <a:cs typeface="Calibri"/>
              </a:rPr>
              <a:t>as good </a:t>
            </a:r>
            <a:r>
              <a:rPr sz="2000" spc="-10" dirty="0">
                <a:latin typeface="Calibri"/>
                <a:cs typeface="Calibri"/>
              </a:rPr>
              <a:t>well-rounded </a:t>
            </a:r>
            <a:r>
              <a:rPr sz="2000" spc="-5" dirty="0">
                <a:latin typeface="Calibri"/>
                <a:cs typeface="Calibri"/>
              </a:rPr>
              <a:t>individuals </a:t>
            </a:r>
            <a:r>
              <a:rPr sz="2000" dirty="0">
                <a:latin typeface="Calibri"/>
                <a:cs typeface="Calibri"/>
              </a:rPr>
              <a:t>with </a:t>
            </a:r>
            <a:r>
              <a:rPr sz="2000" spc="-15" dirty="0">
                <a:latin typeface="Calibri"/>
                <a:cs typeface="Calibri"/>
              </a:rPr>
              <a:t>excellent </a:t>
            </a:r>
            <a:r>
              <a:rPr sz="2000" spc="-5" dirty="0">
                <a:latin typeface="Calibri"/>
                <a:cs typeface="Calibri"/>
              </a:rPr>
              <a:t>manners </a:t>
            </a:r>
            <a:r>
              <a:rPr sz="2000" spc="5" dirty="0">
                <a:latin typeface="Calibri"/>
                <a:cs typeface="Calibri"/>
              </a:rPr>
              <a:t>and </a:t>
            </a:r>
            <a:r>
              <a:rPr sz="2000" spc="-5" dirty="0">
                <a:latin typeface="Calibri"/>
                <a:cs typeface="Calibri"/>
              </a:rPr>
              <a:t>respect </a:t>
            </a:r>
            <a:r>
              <a:rPr sz="2000" spc="-15" dirty="0">
                <a:latin typeface="Calibri"/>
                <a:cs typeface="Calibri"/>
              </a:rPr>
              <a:t>for</a:t>
            </a:r>
            <a:r>
              <a:rPr sz="2000" spc="30" dirty="0">
                <a:latin typeface="Calibri"/>
                <a:cs typeface="Calibri"/>
              </a:rPr>
              <a:t> </a:t>
            </a:r>
            <a:r>
              <a:rPr sz="2000" dirty="0">
                <a:latin typeface="Calibri"/>
                <a:cs typeface="Calibri"/>
              </a:rPr>
              <a:t>all;</a:t>
            </a:r>
          </a:p>
          <a:p>
            <a:pPr marL="240665" marR="29209" indent="-227965">
              <a:lnSpc>
                <a:spcPts val="2160"/>
              </a:lnSpc>
              <a:spcBef>
                <a:spcPts val="1010"/>
              </a:spcBef>
              <a:buFont typeface="Arial"/>
              <a:buChar char="•"/>
              <a:tabLst>
                <a:tab pos="240665" algn="l"/>
                <a:tab pos="241300" algn="l"/>
              </a:tabLst>
            </a:pPr>
            <a:r>
              <a:rPr sz="2000" b="1" dirty="0">
                <a:latin typeface="Calibri"/>
                <a:cs typeface="Calibri"/>
              </a:rPr>
              <a:t>Instil </a:t>
            </a:r>
            <a:r>
              <a:rPr sz="2000" spc="-10" dirty="0">
                <a:latin typeface="Calibri"/>
                <a:cs typeface="Calibri"/>
              </a:rPr>
              <a:t>shared </a:t>
            </a:r>
            <a:r>
              <a:rPr sz="2000" dirty="0">
                <a:latin typeface="Calibri"/>
                <a:cs typeface="Calibri"/>
              </a:rPr>
              <a:t>British </a:t>
            </a:r>
            <a:r>
              <a:rPr sz="2000" spc="-5" dirty="0">
                <a:latin typeface="Calibri"/>
                <a:cs typeface="Calibri"/>
              </a:rPr>
              <a:t>values, including </a:t>
            </a:r>
            <a:r>
              <a:rPr sz="2000" spc="-20" dirty="0">
                <a:latin typeface="Calibri"/>
                <a:cs typeface="Calibri"/>
              </a:rPr>
              <a:t>democracy, </a:t>
            </a:r>
            <a:r>
              <a:rPr sz="2000" dirty="0">
                <a:latin typeface="Calibri"/>
                <a:cs typeface="Calibri"/>
              </a:rPr>
              <a:t>rule </a:t>
            </a:r>
            <a:r>
              <a:rPr sz="2000" spc="-5" dirty="0">
                <a:latin typeface="Calibri"/>
                <a:cs typeface="Calibri"/>
              </a:rPr>
              <a:t>of </a:t>
            </a:r>
            <a:r>
              <a:rPr sz="2000" spc="-50" dirty="0">
                <a:latin typeface="Calibri"/>
                <a:cs typeface="Calibri"/>
              </a:rPr>
              <a:t>law, </a:t>
            </a:r>
            <a:r>
              <a:rPr sz="2000" spc="-5" dirty="0">
                <a:latin typeface="Calibri"/>
                <a:cs typeface="Calibri"/>
              </a:rPr>
              <a:t>individual liberty </a:t>
            </a:r>
            <a:r>
              <a:rPr sz="2000" spc="5" dirty="0">
                <a:latin typeface="Calibri"/>
                <a:cs typeface="Calibri"/>
              </a:rPr>
              <a:t>and </a:t>
            </a:r>
            <a:r>
              <a:rPr sz="2000" dirty="0">
                <a:latin typeface="Calibri"/>
                <a:cs typeface="Calibri"/>
              </a:rPr>
              <a:t>mutual </a:t>
            </a:r>
            <a:r>
              <a:rPr sz="2000" spc="-5" dirty="0">
                <a:latin typeface="Calibri"/>
                <a:cs typeface="Calibri"/>
              </a:rPr>
              <a:t>respect  </a:t>
            </a:r>
            <a:r>
              <a:rPr sz="2000" dirty="0">
                <a:latin typeface="Calibri"/>
                <a:cs typeface="Calibri"/>
              </a:rPr>
              <a:t>and </a:t>
            </a:r>
            <a:r>
              <a:rPr sz="2000" spc="-10" dirty="0">
                <a:latin typeface="Calibri"/>
                <a:cs typeface="Calibri"/>
              </a:rPr>
              <a:t>tolerance </a:t>
            </a:r>
            <a:r>
              <a:rPr sz="2000" spc="-15" dirty="0">
                <a:latin typeface="Calibri"/>
                <a:cs typeface="Calibri"/>
              </a:rPr>
              <a:t>towards </a:t>
            </a:r>
            <a:r>
              <a:rPr sz="2000" spc="-5" dirty="0">
                <a:latin typeface="Calibri"/>
                <a:cs typeface="Calibri"/>
              </a:rPr>
              <a:t>people of </a:t>
            </a:r>
            <a:r>
              <a:rPr sz="2000" dirty="0">
                <a:latin typeface="Calibri"/>
                <a:cs typeface="Calibri"/>
              </a:rPr>
              <a:t>all </a:t>
            </a:r>
            <a:r>
              <a:rPr sz="2000" spc="-5" dirty="0">
                <a:latin typeface="Calibri"/>
                <a:cs typeface="Calibri"/>
              </a:rPr>
              <a:t>faiths </a:t>
            </a:r>
            <a:r>
              <a:rPr sz="2000" dirty="0">
                <a:latin typeface="Calibri"/>
                <a:cs typeface="Calibri"/>
              </a:rPr>
              <a:t>and</a:t>
            </a:r>
            <a:r>
              <a:rPr sz="2000" spc="5" dirty="0">
                <a:latin typeface="Calibri"/>
                <a:cs typeface="Calibri"/>
              </a:rPr>
              <a:t> </a:t>
            </a:r>
            <a:r>
              <a:rPr sz="2000" spc="-5" dirty="0">
                <a:latin typeface="Calibri"/>
                <a:cs typeface="Calibri"/>
              </a:rPr>
              <a:t>none;</a:t>
            </a:r>
            <a:endParaRPr sz="2000" dirty="0">
              <a:latin typeface="Calibri"/>
              <a:cs typeface="Calibri"/>
            </a:endParaRPr>
          </a:p>
          <a:p>
            <a:pPr marL="240665" marR="5080" indent="-227965">
              <a:lnSpc>
                <a:spcPts val="2160"/>
              </a:lnSpc>
              <a:spcBef>
                <a:spcPts val="995"/>
              </a:spcBef>
              <a:buFont typeface="Arial"/>
              <a:buChar char="•"/>
              <a:tabLst>
                <a:tab pos="240665" algn="l"/>
                <a:tab pos="241300" algn="l"/>
              </a:tabLst>
            </a:pPr>
            <a:r>
              <a:rPr sz="2000" b="1" spc="-10" dirty="0">
                <a:latin typeface="Calibri"/>
                <a:cs typeface="Calibri"/>
              </a:rPr>
              <a:t>Develop </a:t>
            </a:r>
            <a:r>
              <a:rPr sz="2000" spc="-5" dirty="0">
                <a:latin typeface="Calibri"/>
                <a:cs typeface="Calibri"/>
              </a:rPr>
              <a:t>children </a:t>
            </a:r>
            <a:r>
              <a:rPr sz="2000" dirty="0">
                <a:latin typeface="Calibri"/>
                <a:cs typeface="Calibri"/>
              </a:rPr>
              <a:t>who </a:t>
            </a:r>
            <a:r>
              <a:rPr sz="2000" spc="-10" dirty="0">
                <a:latin typeface="Calibri"/>
                <a:cs typeface="Calibri"/>
              </a:rPr>
              <a:t>are </a:t>
            </a:r>
            <a:r>
              <a:rPr sz="2000" spc="-5" dirty="0">
                <a:latin typeface="Calibri"/>
                <a:cs typeface="Calibri"/>
              </a:rPr>
              <a:t>confident </a:t>
            </a:r>
            <a:r>
              <a:rPr sz="2000" dirty="0">
                <a:latin typeface="Calibri"/>
                <a:cs typeface="Calibri"/>
              </a:rPr>
              <a:t>and </a:t>
            </a:r>
            <a:r>
              <a:rPr sz="2000" spc="-10" dirty="0">
                <a:latin typeface="Calibri"/>
                <a:cs typeface="Calibri"/>
              </a:rPr>
              <a:t>comfortable </a:t>
            </a:r>
            <a:r>
              <a:rPr sz="2000" spc="-5" dirty="0">
                <a:latin typeface="Calibri"/>
                <a:cs typeface="Calibri"/>
              </a:rPr>
              <a:t>with </a:t>
            </a:r>
            <a:r>
              <a:rPr sz="2000" dirty="0">
                <a:latin typeface="Calibri"/>
                <a:cs typeface="Calibri"/>
              </a:rPr>
              <a:t>their Muslim </a:t>
            </a:r>
            <a:r>
              <a:rPr sz="2000" spc="-20" dirty="0">
                <a:latin typeface="Calibri"/>
                <a:cs typeface="Calibri"/>
              </a:rPr>
              <a:t>identity, </a:t>
            </a:r>
            <a:r>
              <a:rPr sz="2000" dirty="0">
                <a:latin typeface="Calibri"/>
                <a:cs typeface="Calibri"/>
              </a:rPr>
              <a:t>ethnicity and </a:t>
            </a:r>
            <a:r>
              <a:rPr sz="2000" spc="-10" dirty="0">
                <a:latin typeface="Calibri"/>
                <a:cs typeface="Calibri"/>
              </a:rPr>
              <a:t>are  </a:t>
            </a:r>
            <a:r>
              <a:rPr sz="2000" dirty="0">
                <a:latin typeface="Calibri"/>
                <a:cs typeface="Calibri"/>
              </a:rPr>
              <a:t>able </a:t>
            </a:r>
            <a:r>
              <a:rPr sz="2000" spc="-15" dirty="0">
                <a:latin typeface="Calibri"/>
                <a:cs typeface="Calibri"/>
              </a:rPr>
              <a:t>to </a:t>
            </a:r>
            <a:r>
              <a:rPr sz="2000" spc="-10" dirty="0">
                <a:latin typeface="Calibri"/>
                <a:cs typeface="Calibri"/>
              </a:rPr>
              <a:t>play </a:t>
            </a:r>
            <a:r>
              <a:rPr sz="2000" dirty="0">
                <a:latin typeface="Calibri"/>
                <a:cs typeface="Calibri"/>
              </a:rPr>
              <a:t>an </a:t>
            </a:r>
            <a:r>
              <a:rPr sz="2000" spc="-5" dirty="0">
                <a:latin typeface="Calibri"/>
                <a:cs typeface="Calibri"/>
              </a:rPr>
              <a:t>active </a:t>
            </a:r>
            <a:r>
              <a:rPr sz="2000" spc="-15" dirty="0">
                <a:latin typeface="Calibri"/>
                <a:cs typeface="Calibri"/>
              </a:rPr>
              <a:t>role </a:t>
            </a:r>
            <a:r>
              <a:rPr sz="2000" spc="-5" dirty="0">
                <a:latin typeface="Calibri"/>
                <a:cs typeface="Calibri"/>
              </a:rPr>
              <a:t>in </a:t>
            </a:r>
            <a:r>
              <a:rPr sz="2000" spc="-10" dirty="0">
                <a:latin typeface="Calibri"/>
                <a:cs typeface="Calibri"/>
              </a:rPr>
              <a:t>contemporary </a:t>
            </a:r>
            <a:r>
              <a:rPr sz="2000" dirty="0">
                <a:latin typeface="Calibri"/>
                <a:cs typeface="Calibri"/>
              </a:rPr>
              <a:t>British</a:t>
            </a:r>
            <a:r>
              <a:rPr sz="2000" spc="35" dirty="0">
                <a:latin typeface="Calibri"/>
                <a:cs typeface="Calibri"/>
              </a:rPr>
              <a:t> </a:t>
            </a:r>
            <a:r>
              <a:rPr sz="2000" spc="-5" dirty="0">
                <a:latin typeface="Calibri"/>
                <a:cs typeface="Calibri"/>
              </a:rPr>
              <a:t>society;</a:t>
            </a:r>
            <a:endParaRPr sz="2000" dirty="0">
              <a:latin typeface="Calibri"/>
              <a:cs typeface="Calibri"/>
            </a:endParaRPr>
          </a:p>
        </p:txBody>
      </p:sp>
      <p:sp>
        <p:nvSpPr>
          <p:cNvPr id="4" name="Rectangle 3">
            <a:extLst>
              <a:ext uri="{FF2B5EF4-FFF2-40B4-BE49-F238E27FC236}">
                <a16:creationId xmlns:a16="http://schemas.microsoft.com/office/drawing/2014/main" id="{71AF86CF-F66A-4A55-A9CC-9F072A349C9C}"/>
              </a:ext>
            </a:extLst>
          </p:cNvPr>
          <p:cNvSpPr/>
          <p:nvPr/>
        </p:nvSpPr>
        <p:spPr>
          <a:xfrm>
            <a:off x="380214" y="3553139"/>
            <a:ext cx="9056017" cy="3285515"/>
          </a:xfrm>
          <a:prstGeom prst="rect">
            <a:avLst/>
          </a:prstGeom>
        </p:spPr>
        <p:txBody>
          <a:bodyPr wrap="square">
            <a:spAutoFit/>
          </a:bodyPr>
          <a:lstStyle/>
          <a:p>
            <a:pPr marL="240665" marR="845819" indent="-227965">
              <a:lnSpc>
                <a:spcPts val="2160"/>
              </a:lnSpc>
              <a:spcBef>
                <a:spcPts val="994"/>
              </a:spcBef>
              <a:buFont typeface="Arial"/>
              <a:buChar char="•"/>
              <a:tabLst>
                <a:tab pos="240665" algn="l"/>
                <a:tab pos="241300" algn="l"/>
              </a:tabLst>
            </a:pPr>
            <a:r>
              <a:rPr lang="en-GB" sz="2000" b="1" spc="-10" dirty="0">
                <a:latin typeface="Calibri"/>
                <a:cs typeface="Calibri"/>
              </a:rPr>
              <a:t>Deliver </a:t>
            </a:r>
            <a:r>
              <a:rPr lang="en-GB" sz="2000" spc="-5" dirty="0">
                <a:latin typeface="Calibri"/>
                <a:cs typeface="Calibri"/>
              </a:rPr>
              <a:t>high quality </a:t>
            </a:r>
            <a:r>
              <a:rPr lang="en-GB" sz="2000" dirty="0">
                <a:latin typeface="Calibri"/>
                <a:cs typeface="Calibri"/>
              </a:rPr>
              <a:t>and </a:t>
            </a:r>
            <a:r>
              <a:rPr lang="en-GB" sz="2000" spc="-10" dirty="0">
                <a:latin typeface="Calibri"/>
                <a:cs typeface="Calibri"/>
              </a:rPr>
              <a:t>inspirational </a:t>
            </a:r>
            <a:r>
              <a:rPr lang="en-GB" sz="2000" spc="-5" dirty="0">
                <a:latin typeface="Calibri"/>
                <a:cs typeface="Calibri"/>
              </a:rPr>
              <a:t>teaching </a:t>
            </a:r>
            <a:r>
              <a:rPr lang="en-GB" sz="2000" dirty="0">
                <a:latin typeface="Calibri"/>
                <a:cs typeface="Calibri"/>
              </a:rPr>
              <a:t>within a curriculum </a:t>
            </a:r>
            <a:r>
              <a:rPr lang="en-GB" sz="2000" spc="-5" dirty="0">
                <a:latin typeface="Calibri"/>
                <a:cs typeface="Calibri"/>
              </a:rPr>
              <a:t>that is based on high  aspirations that encourages </a:t>
            </a:r>
            <a:r>
              <a:rPr lang="en-GB" sz="2000" dirty="0">
                <a:latin typeface="Calibri"/>
                <a:cs typeface="Calibri"/>
              </a:rPr>
              <a:t>and </a:t>
            </a:r>
            <a:r>
              <a:rPr lang="en-GB" sz="2000" spc="-15" dirty="0">
                <a:latin typeface="Calibri"/>
                <a:cs typeface="Calibri"/>
              </a:rPr>
              <a:t>rewards </a:t>
            </a:r>
            <a:r>
              <a:rPr lang="en-GB" sz="2000" spc="-5" dirty="0">
                <a:latin typeface="Calibri"/>
                <a:cs typeface="Calibri"/>
              </a:rPr>
              <a:t>high </a:t>
            </a:r>
            <a:r>
              <a:rPr lang="en-GB" sz="2000" spc="-10" dirty="0">
                <a:latin typeface="Calibri"/>
                <a:cs typeface="Calibri"/>
              </a:rPr>
              <a:t>attainment </a:t>
            </a:r>
            <a:r>
              <a:rPr lang="en-GB" sz="2000" dirty="0">
                <a:latin typeface="Calibri"/>
                <a:cs typeface="Calibri"/>
              </a:rPr>
              <a:t>and </a:t>
            </a:r>
            <a:r>
              <a:rPr lang="en-GB" sz="2000" spc="-5" dirty="0">
                <a:latin typeface="Calibri"/>
                <a:cs typeface="Calibri"/>
              </a:rPr>
              <a:t>diligence in </a:t>
            </a:r>
            <a:r>
              <a:rPr lang="en-GB" sz="2000" dirty="0">
                <a:latin typeface="Calibri"/>
                <a:cs typeface="Calibri"/>
              </a:rPr>
              <a:t>equal</a:t>
            </a:r>
            <a:r>
              <a:rPr lang="en-GB" sz="2000" spc="65" dirty="0">
                <a:latin typeface="Calibri"/>
                <a:cs typeface="Calibri"/>
              </a:rPr>
              <a:t> </a:t>
            </a:r>
            <a:r>
              <a:rPr lang="en-GB" sz="2000" spc="-5" dirty="0">
                <a:latin typeface="Calibri"/>
                <a:cs typeface="Calibri"/>
              </a:rPr>
              <a:t>measure;</a:t>
            </a:r>
            <a:endParaRPr lang="en-GB" sz="2000" dirty="0">
              <a:latin typeface="Calibri"/>
              <a:cs typeface="Calibri"/>
            </a:endParaRPr>
          </a:p>
          <a:p>
            <a:pPr marL="240665" marR="118745" indent="-227965">
              <a:lnSpc>
                <a:spcPts val="2160"/>
              </a:lnSpc>
              <a:spcBef>
                <a:spcPts val="1010"/>
              </a:spcBef>
              <a:buFont typeface="Arial"/>
              <a:buChar char="•"/>
              <a:tabLst>
                <a:tab pos="240665" algn="l"/>
                <a:tab pos="241300" algn="l"/>
              </a:tabLst>
            </a:pPr>
            <a:r>
              <a:rPr lang="en-GB" sz="2000" b="1" dirty="0">
                <a:latin typeface="Calibri"/>
                <a:cs typeface="Calibri"/>
              </a:rPr>
              <a:t>Meet </a:t>
            </a:r>
            <a:r>
              <a:rPr lang="en-GB" sz="2000" dirty="0">
                <a:latin typeface="Calibri"/>
                <a:cs typeface="Calibri"/>
              </a:rPr>
              <a:t>the </a:t>
            </a:r>
            <a:r>
              <a:rPr lang="en-GB" sz="2000" spc="-5" dirty="0">
                <a:latin typeface="Calibri"/>
                <a:cs typeface="Calibri"/>
              </a:rPr>
              <a:t>social, </a:t>
            </a:r>
            <a:r>
              <a:rPr lang="en-GB" sz="2000" spc="-10" dirty="0">
                <a:latin typeface="Calibri"/>
                <a:cs typeface="Calibri"/>
              </a:rPr>
              <a:t>physical, </a:t>
            </a:r>
            <a:r>
              <a:rPr lang="en-GB" sz="2000" spc="-5" dirty="0">
                <a:latin typeface="Calibri"/>
                <a:cs typeface="Calibri"/>
              </a:rPr>
              <a:t>emotional </a:t>
            </a:r>
            <a:r>
              <a:rPr lang="en-GB" sz="2000" dirty="0">
                <a:latin typeface="Calibri"/>
                <a:cs typeface="Calibri"/>
              </a:rPr>
              <a:t>and </a:t>
            </a:r>
            <a:r>
              <a:rPr lang="en-GB" sz="2000" spc="-5" dirty="0">
                <a:latin typeface="Calibri"/>
                <a:cs typeface="Calibri"/>
              </a:rPr>
              <a:t>spiritual needs of </a:t>
            </a:r>
            <a:r>
              <a:rPr lang="en-GB" sz="2000" dirty="0">
                <a:latin typeface="Calibri"/>
                <a:cs typeface="Calibri"/>
              </a:rPr>
              <a:t>all </a:t>
            </a:r>
            <a:r>
              <a:rPr lang="en-GB" sz="2000" spc="-5" dirty="0">
                <a:latin typeface="Calibri"/>
                <a:cs typeface="Calibri"/>
              </a:rPr>
              <a:t>children </a:t>
            </a:r>
            <a:r>
              <a:rPr lang="en-GB" sz="2000" dirty="0">
                <a:latin typeface="Calibri"/>
                <a:cs typeface="Calibri"/>
              </a:rPr>
              <a:t>and their </a:t>
            </a:r>
            <a:r>
              <a:rPr lang="en-GB" sz="2000" spc="-5" dirty="0">
                <a:latin typeface="Calibri"/>
                <a:cs typeface="Calibri"/>
              </a:rPr>
              <a:t>families </a:t>
            </a:r>
            <a:r>
              <a:rPr lang="en-GB" sz="2000" dirty="0">
                <a:latin typeface="Calibri"/>
                <a:cs typeface="Calibri"/>
              </a:rPr>
              <a:t>within a  </a:t>
            </a:r>
            <a:r>
              <a:rPr lang="en-GB" sz="2000" spc="-10" dirty="0">
                <a:latin typeface="Calibri"/>
                <a:cs typeface="Calibri"/>
              </a:rPr>
              <a:t>holistic framework </a:t>
            </a:r>
            <a:r>
              <a:rPr lang="en-GB" sz="2000" dirty="0">
                <a:latin typeface="Calibri"/>
                <a:cs typeface="Calibri"/>
              </a:rPr>
              <a:t>thus </a:t>
            </a:r>
            <a:r>
              <a:rPr lang="en-GB" sz="2000" spc="-5" dirty="0">
                <a:latin typeface="Calibri"/>
                <a:cs typeface="Calibri"/>
              </a:rPr>
              <a:t>developing well-balanced responsible</a:t>
            </a:r>
            <a:r>
              <a:rPr lang="en-GB" sz="2000" spc="50" dirty="0">
                <a:latin typeface="Calibri"/>
                <a:cs typeface="Calibri"/>
              </a:rPr>
              <a:t> </a:t>
            </a:r>
            <a:r>
              <a:rPr lang="en-GB" sz="2000" spc="-5" dirty="0">
                <a:latin typeface="Calibri"/>
                <a:cs typeface="Calibri"/>
              </a:rPr>
              <a:t>children;</a:t>
            </a:r>
            <a:endParaRPr lang="en-GB" sz="2000" dirty="0">
              <a:latin typeface="Calibri"/>
              <a:cs typeface="Calibri"/>
            </a:endParaRPr>
          </a:p>
          <a:p>
            <a:pPr marL="240665" indent="-227965">
              <a:lnSpc>
                <a:spcPct val="100000"/>
              </a:lnSpc>
              <a:spcBef>
                <a:spcPts val="720"/>
              </a:spcBef>
              <a:buFont typeface="Arial"/>
              <a:buChar char="•"/>
              <a:tabLst>
                <a:tab pos="240665" algn="l"/>
                <a:tab pos="241300" algn="l"/>
              </a:tabLst>
            </a:pPr>
            <a:r>
              <a:rPr lang="en-GB" sz="2000" b="1" spc="-10" dirty="0">
                <a:latin typeface="Calibri"/>
                <a:cs typeface="Calibri"/>
              </a:rPr>
              <a:t>Incorporate </a:t>
            </a:r>
            <a:r>
              <a:rPr lang="en-GB" sz="2000" dirty="0">
                <a:latin typeface="Calibri"/>
                <a:cs typeface="Calibri"/>
              </a:rPr>
              <a:t>activities </a:t>
            </a:r>
            <a:r>
              <a:rPr lang="en-GB" sz="2000" spc="-15" dirty="0">
                <a:latin typeface="Calibri"/>
                <a:cs typeface="Calibri"/>
              </a:rPr>
              <a:t>to </a:t>
            </a:r>
            <a:r>
              <a:rPr lang="en-GB" sz="2000" spc="-20" dirty="0">
                <a:latin typeface="Calibri"/>
                <a:cs typeface="Calibri"/>
              </a:rPr>
              <a:t>stop </a:t>
            </a:r>
            <a:r>
              <a:rPr lang="en-GB" sz="2000" spc="-5" dirty="0">
                <a:latin typeface="Calibri"/>
                <a:cs typeface="Calibri"/>
              </a:rPr>
              <a:t>local children </a:t>
            </a:r>
            <a:r>
              <a:rPr lang="en-GB" sz="2000" spc="-15" dirty="0">
                <a:latin typeface="Calibri"/>
                <a:cs typeface="Calibri"/>
              </a:rPr>
              <a:t>from </a:t>
            </a:r>
            <a:r>
              <a:rPr lang="en-GB" sz="2000" spc="-10" dirty="0">
                <a:latin typeface="Calibri"/>
                <a:cs typeface="Calibri"/>
              </a:rPr>
              <a:t>feeling</a:t>
            </a:r>
            <a:r>
              <a:rPr lang="en-GB" sz="2000" spc="65" dirty="0">
                <a:latin typeface="Calibri"/>
                <a:cs typeface="Calibri"/>
              </a:rPr>
              <a:t> </a:t>
            </a:r>
            <a:r>
              <a:rPr lang="en-GB" sz="2000" spc="-10" dirty="0">
                <a:latin typeface="Calibri"/>
                <a:cs typeface="Calibri"/>
              </a:rPr>
              <a:t>isolated;</a:t>
            </a:r>
            <a:endParaRPr lang="en-GB" sz="2000" dirty="0">
              <a:latin typeface="Calibri"/>
              <a:cs typeface="Calibri"/>
            </a:endParaRPr>
          </a:p>
          <a:p>
            <a:pPr marL="240665" marR="1219835" indent="-227965">
              <a:lnSpc>
                <a:spcPts val="2160"/>
              </a:lnSpc>
              <a:spcBef>
                <a:spcPts val="1030"/>
              </a:spcBef>
              <a:buFont typeface="Arial"/>
              <a:buChar char="•"/>
              <a:tabLst>
                <a:tab pos="240665" algn="l"/>
                <a:tab pos="241300" algn="l"/>
              </a:tabLst>
            </a:pPr>
            <a:r>
              <a:rPr lang="en-GB" sz="2000" b="1" spc="-10" dirty="0">
                <a:latin typeface="Calibri"/>
                <a:cs typeface="Calibri"/>
              </a:rPr>
              <a:t>Break </a:t>
            </a:r>
            <a:r>
              <a:rPr lang="en-GB" sz="2000" dirty="0">
                <a:latin typeface="Calibri"/>
                <a:cs typeface="Calibri"/>
              </a:rPr>
              <a:t>the </a:t>
            </a:r>
            <a:r>
              <a:rPr lang="en-GB" sz="2000" spc="-5" dirty="0">
                <a:latin typeface="Calibri"/>
                <a:cs typeface="Calibri"/>
              </a:rPr>
              <a:t>cycle of </a:t>
            </a:r>
            <a:r>
              <a:rPr lang="en-GB" sz="2000" spc="-10" dirty="0">
                <a:latin typeface="Calibri"/>
                <a:cs typeface="Calibri"/>
              </a:rPr>
              <a:t>deprivation </a:t>
            </a:r>
            <a:r>
              <a:rPr lang="en-GB" sz="2000" spc="-5" dirty="0">
                <a:latin typeface="Calibri"/>
                <a:cs typeface="Calibri"/>
              </a:rPr>
              <a:t>by </a:t>
            </a:r>
            <a:r>
              <a:rPr lang="en-GB" sz="2000" spc="-10" dirty="0">
                <a:latin typeface="Calibri"/>
                <a:cs typeface="Calibri"/>
              </a:rPr>
              <a:t>promoting </a:t>
            </a:r>
            <a:r>
              <a:rPr lang="en-GB" sz="2000" dirty="0">
                <a:latin typeface="Calibri"/>
                <a:cs typeface="Calibri"/>
              </a:rPr>
              <a:t>the </a:t>
            </a:r>
            <a:r>
              <a:rPr lang="en-GB" sz="2000" spc="-5" dirty="0">
                <a:latin typeface="Calibri"/>
                <a:cs typeface="Calibri"/>
              </a:rPr>
              <a:t>importance of education </a:t>
            </a:r>
            <a:r>
              <a:rPr lang="en-GB" sz="2000" dirty="0">
                <a:latin typeface="Calibri"/>
                <a:cs typeface="Calibri"/>
              </a:rPr>
              <a:t>and </a:t>
            </a:r>
            <a:r>
              <a:rPr lang="en-GB" sz="2000" spc="-5" dirty="0">
                <a:latin typeface="Calibri"/>
                <a:cs typeface="Calibri"/>
              </a:rPr>
              <a:t>skills, in  </a:t>
            </a:r>
            <a:r>
              <a:rPr lang="en-GB" sz="2000" spc="-10" dirty="0">
                <a:latin typeface="Calibri"/>
                <a:cs typeface="Calibri"/>
              </a:rPr>
              <a:t>partnership </a:t>
            </a:r>
            <a:r>
              <a:rPr lang="en-GB" sz="2000" dirty="0">
                <a:latin typeface="Calibri"/>
                <a:cs typeface="Calibri"/>
              </a:rPr>
              <a:t>with </a:t>
            </a:r>
            <a:r>
              <a:rPr lang="en-GB" sz="2000" spc="-10" dirty="0">
                <a:latin typeface="Calibri"/>
                <a:cs typeface="Calibri"/>
              </a:rPr>
              <a:t>parents </a:t>
            </a:r>
            <a:r>
              <a:rPr lang="en-GB" sz="2000" dirty="0">
                <a:latin typeface="Calibri"/>
                <a:cs typeface="Calibri"/>
              </a:rPr>
              <a:t>and </a:t>
            </a:r>
            <a:r>
              <a:rPr lang="en-GB" sz="2000" spc="-5" dirty="0">
                <a:latin typeface="Calibri"/>
                <a:cs typeface="Calibri"/>
              </a:rPr>
              <a:t>other </a:t>
            </a:r>
            <a:r>
              <a:rPr lang="en-GB" sz="2000" spc="-10" dirty="0">
                <a:latin typeface="Calibri"/>
                <a:cs typeface="Calibri"/>
              </a:rPr>
              <a:t>likeminded</a:t>
            </a:r>
            <a:r>
              <a:rPr lang="en-GB" sz="2000" spc="40" dirty="0">
                <a:latin typeface="Calibri"/>
                <a:cs typeface="Calibri"/>
              </a:rPr>
              <a:t> </a:t>
            </a:r>
            <a:r>
              <a:rPr lang="en-GB" sz="2000" spc="-10" dirty="0">
                <a:latin typeface="Calibri"/>
                <a:cs typeface="Calibri"/>
              </a:rPr>
              <a:t>groups.</a:t>
            </a:r>
            <a:endParaRPr lang="en-GB" sz="20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242" y="243312"/>
            <a:ext cx="134937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chemeClr val="accent1">
                    <a:lumMod val="75000"/>
                  </a:schemeClr>
                </a:solidFill>
                <a:uFill>
                  <a:solidFill>
                    <a:srgbClr val="000000"/>
                  </a:solidFill>
                </a:uFill>
                <a:latin typeface="Calibri"/>
                <a:cs typeface="Calibri"/>
              </a:rPr>
              <a:t>Our</a:t>
            </a:r>
            <a:r>
              <a:rPr sz="2400" spc="-80" dirty="0">
                <a:solidFill>
                  <a:schemeClr val="accent1">
                    <a:lumMod val="75000"/>
                  </a:schemeClr>
                </a:solidFill>
                <a:uFill>
                  <a:solidFill>
                    <a:srgbClr val="000000"/>
                  </a:solidFill>
                </a:uFill>
                <a:latin typeface="Calibri"/>
                <a:cs typeface="Calibri"/>
              </a:rPr>
              <a:t> </a:t>
            </a:r>
            <a:r>
              <a:rPr sz="2400" spc="-5" dirty="0">
                <a:solidFill>
                  <a:schemeClr val="accent1">
                    <a:lumMod val="75000"/>
                  </a:schemeClr>
                </a:solidFill>
                <a:uFill>
                  <a:solidFill>
                    <a:srgbClr val="000000"/>
                  </a:solidFill>
                </a:uFill>
                <a:latin typeface="Calibri"/>
                <a:cs typeface="Calibri"/>
              </a:rPr>
              <a:t>Vision</a:t>
            </a:r>
            <a:endParaRPr sz="2400" dirty="0">
              <a:solidFill>
                <a:schemeClr val="accent1">
                  <a:lumMod val="75000"/>
                </a:schemeClr>
              </a:solidFill>
              <a:latin typeface="Calibri"/>
              <a:cs typeface="Calibri"/>
            </a:endParaRPr>
          </a:p>
        </p:txBody>
      </p:sp>
      <p:sp>
        <p:nvSpPr>
          <p:cNvPr id="3" name="object 3"/>
          <p:cNvSpPr txBox="1"/>
          <p:nvPr/>
        </p:nvSpPr>
        <p:spPr>
          <a:xfrm>
            <a:off x="249242" y="828428"/>
            <a:ext cx="9300112" cy="1176604"/>
          </a:xfrm>
          <a:prstGeom prst="rect">
            <a:avLst/>
          </a:prstGeom>
        </p:spPr>
        <p:txBody>
          <a:bodyPr vert="horz" wrap="square" lIns="0" tIns="47625" rIns="0" bIns="0" rtlCol="0">
            <a:spAutoFit/>
          </a:bodyPr>
          <a:lstStyle/>
          <a:p>
            <a:pPr marL="12700" marR="5080">
              <a:lnSpc>
                <a:spcPts val="2160"/>
              </a:lnSpc>
              <a:spcBef>
                <a:spcPts val="375"/>
              </a:spcBef>
              <a:tabLst>
                <a:tab pos="240665" algn="l"/>
                <a:tab pos="241300" algn="l"/>
              </a:tabLst>
            </a:pPr>
            <a:r>
              <a:rPr sz="2000" spc="-5" dirty="0">
                <a:latin typeface="Calibri"/>
                <a:cs typeface="Calibri"/>
              </a:rPr>
              <a:t>Preparing our children </a:t>
            </a:r>
            <a:r>
              <a:rPr sz="2000" spc="-15" dirty="0">
                <a:latin typeface="Calibri"/>
                <a:cs typeface="Calibri"/>
              </a:rPr>
              <a:t>for </a:t>
            </a:r>
            <a:r>
              <a:rPr sz="2000" spc="-10" dirty="0">
                <a:latin typeface="Calibri"/>
                <a:cs typeface="Calibri"/>
              </a:rPr>
              <a:t>living </a:t>
            </a:r>
            <a:r>
              <a:rPr sz="2000" spc="-5" dirty="0">
                <a:latin typeface="Calibri"/>
                <a:cs typeface="Calibri"/>
              </a:rPr>
              <a:t>in 21st century Britain by imparting fundamentals of </a:t>
            </a:r>
            <a:r>
              <a:rPr sz="2000" dirty="0">
                <a:latin typeface="Calibri"/>
                <a:cs typeface="Calibri"/>
              </a:rPr>
              <a:t>mutual  </a:t>
            </a:r>
            <a:r>
              <a:rPr sz="2000" spc="-5" dirty="0">
                <a:latin typeface="Calibri"/>
                <a:cs typeface="Calibri"/>
              </a:rPr>
              <a:t>respect, integrity </a:t>
            </a:r>
            <a:r>
              <a:rPr sz="2000" dirty="0">
                <a:latin typeface="Calibri"/>
                <a:cs typeface="Calibri"/>
              </a:rPr>
              <a:t>and </a:t>
            </a:r>
            <a:r>
              <a:rPr sz="2000" spc="-5" dirty="0">
                <a:latin typeface="Calibri"/>
                <a:cs typeface="Calibri"/>
              </a:rPr>
              <a:t>continuous </a:t>
            </a:r>
            <a:r>
              <a:rPr sz="2000" spc="-10" dirty="0">
                <a:latin typeface="Calibri"/>
                <a:cs typeface="Calibri"/>
              </a:rPr>
              <a:t>improvement. </a:t>
            </a:r>
            <a:r>
              <a:rPr sz="2000" spc="-95" dirty="0">
                <a:latin typeface="Calibri"/>
                <a:cs typeface="Calibri"/>
              </a:rPr>
              <a:t>To </a:t>
            </a:r>
            <a:r>
              <a:rPr sz="2000" spc="-5" dirty="0">
                <a:latin typeface="Calibri"/>
                <a:cs typeface="Calibri"/>
              </a:rPr>
              <a:t>be </a:t>
            </a:r>
            <a:r>
              <a:rPr sz="2000" spc="-10" dirty="0">
                <a:latin typeface="Calibri"/>
                <a:cs typeface="Calibri"/>
              </a:rPr>
              <a:t>proud </a:t>
            </a:r>
            <a:r>
              <a:rPr sz="2000" spc="-5" dirty="0">
                <a:latin typeface="Calibri"/>
                <a:cs typeface="Calibri"/>
              </a:rPr>
              <a:t>of </a:t>
            </a:r>
            <a:r>
              <a:rPr sz="2000" dirty="0">
                <a:latin typeface="Calibri"/>
                <a:cs typeface="Calibri"/>
              </a:rPr>
              <a:t>their Muslim </a:t>
            </a:r>
            <a:r>
              <a:rPr sz="2000" spc="-5" dirty="0">
                <a:latin typeface="Calibri"/>
                <a:cs typeface="Calibri"/>
              </a:rPr>
              <a:t>identity </a:t>
            </a:r>
            <a:r>
              <a:rPr sz="2000" dirty="0">
                <a:latin typeface="Calibri"/>
                <a:cs typeface="Calibri"/>
              </a:rPr>
              <a:t>and </a:t>
            </a:r>
            <a:r>
              <a:rPr sz="2000" spc="-15" dirty="0">
                <a:latin typeface="Calibri"/>
                <a:cs typeface="Calibri"/>
              </a:rPr>
              <a:t>to </a:t>
            </a:r>
            <a:r>
              <a:rPr sz="2000" spc="-5" dirty="0">
                <a:latin typeface="Calibri"/>
                <a:cs typeface="Calibri"/>
              </a:rPr>
              <a:t>use  </a:t>
            </a:r>
            <a:r>
              <a:rPr sz="2000" dirty="0">
                <a:latin typeface="Calibri"/>
                <a:cs typeface="Calibri"/>
              </a:rPr>
              <a:t>all these </a:t>
            </a:r>
            <a:r>
              <a:rPr sz="2000" spc="-5" dirty="0">
                <a:latin typeface="Calibri"/>
                <a:cs typeface="Calibri"/>
              </a:rPr>
              <a:t>values </a:t>
            </a:r>
            <a:r>
              <a:rPr sz="2000" spc="-10" dirty="0">
                <a:latin typeface="Calibri"/>
                <a:cs typeface="Calibri"/>
              </a:rPr>
              <a:t>to contribute </a:t>
            </a:r>
            <a:r>
              <a:rPr sz="2000" spc="-5" dirty="0">
                <a:latin typeface="Calibri"/>
                <a:cs typeface="Calibri"/>
              </a:rPr>
              <a:t>positively </a:t>
            </a:r>
            <a:r>
              <a:rPr sz="2000" spc="-15" dirty="0">
                <a:latin typeface="Calibri"/>
                <a:cs typeface="Calibri"/>
              </a:rPr>
              <a:t>to </a:t>
            </a:r>
            <a:r>
              <a:rPr sz="2000" spc="-5" dirty="0">
                <a:latin typeface="Calibri"/>
                <a:cs typeface="Calibri"/>
              </a:rPr>
              <a:t>society </a:t>
            </a:r>
            <a:r>
              <a:rPr sz="2000" dirty="0">
                <a:latin typeface="Calibri"/>
                <a:cs typeface="Calibri"/>
              </a:rPr>
              <a:t>as equal British</a:t>
            </a:r>
            <a:r>
              <a:rPr sz="2000" spc="50" dirty="0">
                <a:latin typeface="Calibri"/>
                <a:cs typeface="Calibri"/>
              </a:rPr>
              <a:t> </a:t>
            </a:r>
            <a:r>
              <a:rPr sz="2000" spc="-10" dirty="0">
                <a:latin typeface="Calibri"/>
                <a:cs typeface="Calibri"/>
              </a:rPr>
              <a:t>Citizens.</a:t>
            </a:r>
            <a:endParaRPr sz="2000" dirty="0">
              <a:latin typeface="Calibri"/>
              <a:cs typeface="Calibri"/>
            </a:endParaRPr>
          </a:p>
        </p:txBody>
      </p:sp>
      <p:sp>
        <p:nvSpPr>
          <p:cNvPr id="4" name="object 4"/>
          <p:cNvSpPr txBox="1"/>
          <p:nvPr/>
        </p:nvSpPr>
        <p:spPr>
          <a:xfrm>
            <a:off x="531965" y="4852969"/>
            <a:ext cx="8725157" cy="1206741"/>
          </a:xfrm>
          <a:prstGeom prst="rect">
            <a:avLst/>
          </a:prstGeom>
        </p:spPr>
        <p:txBody>
          <a:bodyPr vert="horz" wrap="square" lIns="0" tIns="130810" rIns="0" bIns="0" rtlCol="0">
            <a:spAutoFit/>
          </a:bodyPr>
          <a:lstStyle/>
          <a:p>
            <a:pPr marL="12700">
              <a:lnSpc>
                <a:spcPct val="100000"/>
              </a:lnSpc>
              <a:spcBef>
                <a:spcPts val="1030"/>
              </a:spcBef>
            </a:pPr>
            <a:r>
              <a:rPr sz="2400" spc="-5" dirty="0">
                <a:solidFill>
                  <a:schemeClr val="accent1">
                    <a:lumMod val="75000"/>
                  </a:schemeClr>
                </a:solidFill>
                <a:uFill>
                  <a:solidFill>
                    <a:srgbClr val="000000"/>
                  </a:solidFill>
                </a:uFill>
                <a:latin typeface="Calibri"/>
                <a:cs typeface="Calibri"/>
              </a:rPr>
              <a:t>Our</a:t>
            </a:r>
            <a:r>
              <a:rPr sz="2400" spc="-10" dirty="0">
                <a:solidFill>
                  <a:schemeClr val="accent1">
                    <a:lumMod val="75000"/>
                  </a:schemeClr>
                </a:solidFill>
                <a:uFill>
                  <a:solidFill>
                    <a:srgbClr val="000000"/>
                  </a:solidFill>
                </a:uFill>
                <a:latin typeface="Calibri"/>
                <a:cs typeface="Calibri"/>
              </a:rPr>
              <a:t> Ethos</a:t>
            </a:r>
            <a:endParaRPr sz="2400" dirty="0">
              <a:solidFill>
                <a:schemeClr val="accent1">
                  <a:lumMod val="75000"/>
                </a:schemeClr>
              </a:solidFill>
              <a:latin typeface="Calibri"/>
              <a:cs typeface="Calibri"/>
            </a:endParaRPr>
          </a:p>
          <a:p>
            <a:pPr marL="12700" marR="5080">
              <a:lnSpc>
                <a:spcPts val="2160"/>
              </a:lnSpc>
              <a:spcBef>
                <a:spcPts val="1060"/>
              </a:spcBef>
              <a:tabLst>
                <a:tab pos="240665" algn="l"/>
                <a:tab pos="241935" algn="l"/>
              </a:tabLst>
            </a:pPr>
            <a:r>
              <a:rPr sz="2000" dirty="0">
                <a:latin typeface="Calibri"/>
                <a:cs typeface="Calibri"/>
              </a:rPr>
              <a:t>Underpinning all </a:t>
            </a:r>
            <a:r>
              <a:rPr sz="2000" spc="-5" dirty="0">
                <a:latin typeface="Calibri"/>
                <a:cs typeface="Calibri"/>
              </a:rPr>
              <a:t>our </a:t>
            </a:r>
            <a:r>
              <a:rPr sz="2000" spc="-15" dirty="0">
                <a:latin typeface="Calibri"/>
                <a:cs typeface="Calibri"/>
              </a:rPr>
              <a:t>work </a:t>
            </a:r>
            <a:r>
              <a:rPr sz="2000" spc="-5" dirty="0">
                <a:latin typeface="Calibri"/>
                <a:cs typeface="Calibri"/>
              </a:rPr>
              <a:t>is </a:t>
            </a:r>
            <a:r>
              <a:rPr sz="2000" spc="5" dirty="0">
                <a:latin typeface="Calibri"/>
                <a:cs typeface="Calibri"/>
              </a:rPr>
              <a:t>the </a:t>
            </a:r>
            <a:r>
              <a:rPr sz="2000" spc="-5" dirty="0">
                <a:latin typeface="Calibri"/>
                <a:cs typeface="Calibri"/>
              </a:rPr>
              <a:t>Islamic </a:t>
            </a:r>
            <a:r>
              <a:rPr sz="2000" dirty="0">
                <a:latin typeface="Calibri"/>
                <a:cs typeface="Calibri"/>
              </a:rPr>
              <a:t>ethos which runs </a:t>
            </a:r>
            <a:r>
              <a:rPr sz="2000" spc="-10" dirty="0">
                <a:latin typeface="Calibri"/>
                <a:cs typeface="Calibri"/>
              </a:rPr>
              <a:t>through </a:t>
            </a:r>
            <a:r>
              <a:rPr sz="2000" dirty="0">
                <a:latin typeface="Calibri"/>
                <a:cs typeface="Calibri"/>
              </a:rPr>
              <a:t>the </a:t>
            </a:r>
            <a:r>
              <a:rPr sz="2000" spc="-10" dirty="0">
                <a:latin typeface="Calibri"/>
                <a:cs typeface="Calibri"/>
              </a:rPr>
              <a:t>entire </a:t>
            </a:r>
            <a:r>
              <a:rPr sz="2000" spc="-5" dirty="0">
                <a:latin typeface="Calibri"/>
                <a:cs typeface="Calibri"/>
              </a:rPr>
              <a:t>school </a:t>
            </a:r>
            <a:r>
              <a:rPr sz="2000" spc="-15" dirty="0">
                <a:latin typeface="Calibri"/>
                <a:cs typeface="Calibri"/>
              </a:rPr>
              <a:t>from </a:t>
            </a:r>
            <a:r>
              <a:rPr sz="2000" dirty="0">
                <a:latin typeface="Calibri"/>
                <a:cs typeface="Calibri"/>
              </a:rPr>
              <a:t>early  </a:t>
            </a:r>
            <a:r>
              <a:rPr sz="2000" spc="-15" dirty="0">
                <a:latin typeface="Calibri"/>
                <a:cs typeface="Calibri"/>
              </a:rPr>
              <a:t>years </a:t>
            </a:r>
            <a:r>
              <a:rPr sz="2000" spc="-10" dirty="0">
                <a:latin typeface="Calibri"/>
                <a:cs typeface="Calibri"/>
              </a:rPr>
              <a:t>through </a:t>
            </a:r>
            <a:r>
              <a:rPr sz="2000" spc="-20" dirty="0">
                <a:latin typeface="Calibri"/>
                <a:cs typeface="Calibri"/>
              </a:rPr>
              <a:t>to </a:t>
            </a:r>
            <a:r>
              <a:rPr sz="2000" spc="-10" dirty="0">
                <a:latin typeface="Calibri"/>
                <a:cs typeface="Calibri"/>
              </a:rPr>
              <a:t>year </a:t>
            </a:r>
            <a:r>
              <a:rPr sz="2000" dirty="0">
                <a:latin typeface="Calibri"/>
                <a:cs typeface="Calibri"/>
              </a:rPr>
              <a:t>6 </a:t>
            </a:r>
            <a:r>
              <a:rPr sz="2000" spc="-5" dirty="0">
                <a:latin typeface="Calibri"/>
                <a:cs typeface="Calibri"/>
              </a:rPr>
              <a:t>in</a:t>
            </a:r>
            <a:r>
              <a:rPr sz="2000" spc="20" dirty="0">
                <a:latin typeface="Calibri"/>
                <a:cs typeface="Calibri"/>
              </a:rPr>
              <a:t> </a:t>
            </a:r>
            <a:r>
              <a:rPr sz="2000" spc="-20" dirty="0">
                <a:latin typeface="Calibri"/>
                <a:cs typeface="Calibri"/>
              </a:rPr>
              <a:t>primary.</a:t>
            </a:r>
            <a:endParaRPr sz="2000" dirty="0">
              <a:latin typeface="Calibri"/>
              <a:cs typeface="Calibri"/>
            </a:endParaRPr>
          </a:p>
        </p:txBody>
      </p:sp>
      <p:sp>
        <p:nvSpPr>
          <p:cNvPr id="5" name="object 5"/>
          <p:cNvSpPr/>
          <p:nvPr/>
        </p:nvSpPr>
        <p:spPr>
          <a:xfrm>
            <a:off x="381135" y="2334359"/>
            <a:ext cx="3294888" cy="236961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21091" y="2334359"/>
            <a:ext cx="3294888" cy="236961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9767" y="228628"/>
            <a:ext cx="3973195" cy="695325"/>
          </a:xfrm>
          <a:prstGeom prst="rect">
            <a:avLst/>
          </a:prstGeom>
        </p:spPr>
        <p:txBody>
          <a:bodyPr vert="horz" wrap="square" lIns="0" tIns="11430" rIns="0" bIns="0" rtlCol="0">
            <a:spAutoFit/>
          </a:bodyPr>
          <a:lstStyle/>
          <a:p>
            <a:pPr marL="12700">
              <a:lnSpc>
                <a:spcPct val="100000"/>
              </a:lnSpc>
              <a:spcBef>
                <a:spcPts val="90"/>
              </a:spcBef>
            </a:pPr>
            <a:r>
              <a:rPr spc="-40" dirty="0"/>
              <a:t>Who </a:t>
            </a:r>
            <a:r>
              <a:rPr spc="-30" dirty="0"/>
              <a:t>Can</a:t>
            </a:r>
            <a:r>
              <a:rPr spc="5" dirty="0"/>
              <a:t> </a:t>
            </a:r>
            <a:r>
              <a:rPr spc="-65" dirty="0"/>
              <a:t>Attend?</a:t>
            </a:r>
          </a:p>
        </p:txBody>
      </p:sp>
      <p:sp>
        <p:nvSpPr>
          <p:cNvPr id="3" name="object 3"/>
          <p:cNvSpPr txBox="1"/>
          <p:nvPr/>
        </p:nvSpPr>
        <p:spPr>
          <a:xfrm>
            <a:off x="399767" y="923953"/>
            <a:ext cx="9387840" cy="1006475"/>
          </a:xfrm>
          <a:prstGeom prst="rect">
            <a:avLst/>
          </a:prstGeom>
        </p:spPr>
        <p:txBody>
          <a:bodyPr vert="horz" wrap="square" lIns="0" tIns="47625" rIns="0" bIns="0" rtlCol="0">
            <a:spAutoFit/>
          </a:bodyPr>
          <a:lstStyle/>
          <a:p>
            <a:pPr marL="12700" marR="5080">
              <a:lnSpc>
                <a:spcPts val="2160"/>
              </a:lnSpc>
              <a:spcBef>
                <a:spcPts val="375"/>
              </a:spcBef>
            </a:pPr>
            <a:r>
              <a:rPr sz="2000" spc="-10" dirty="0">
                <a:latin typeface="Calibri"/>
                <a:cs typeface="Calibri"/>
              </a:rPr>
              <a:t>Children </a:t>
            </a:r>
            <a:r>
              <a:rPr sz="2000" spc="-5" dirty="0">
                <a:latin typeface="Calibri"/>
                <a:cs typeface="Calibri"/>
              </a:rPr>
              <a:t>can </a:t>
            </a:r>
            <a:r>
              <a:rPr sz="2000" spc="-15" dirty="0">
                <a:latin typeface="Calibri"/>
                <a:cs typeface="Calibri"/>
              </a:rPr>
              <a:t>start </a:t>
            </a:r>
            <a:r>
              <a:rPr sz="2000" spc="-5" dirty="0">
                <a:latin typeface="Calibri"/>
                <a:cs typeface="Calibri"/>
              </a:rPr>
              <a:t>our </a:t>
            </a:r>
            <a:r>
              <a:rPr sz="2000" spc="-10" dirty="0">
                <a:latin typeface="Calibri"/>
                <a:cs typeface="Calibri"/>
              </a:rPr>
              <a:t>Early </a:t>
            </a:r>
            <a:r>
              <a:rPr sz="2000" spc="-40" dirty="0">
                <a:latin typeface="Calibri"/>
                <a:cs typeface="Calibri"/>
              </a:rPr>
              <a:t>Years </a:t>
            </a:r>
            <a:r>
              <a:rPr sz="2000" dirty="0">
                <a:latin typeface="Calibri"/>
                <a:cs typeface="Calibri"/>
              </a:rPr>
              <a:t>Unit as </a:t>
            </a:r>
            <a:r>
              <a:rPr sz="2000" spc="-5" dirty="0">
                <a:latin typeface="Calibri"/>
                <a:cs typeface="Calibri"/>
              </a:rPr>
              <a:t>young </a:t>
            </a:r>
            <a:r>
              <a:rPr sz="2000" dirty="0">
                <a:latin typeface="Calibri"/>
                <a:cs typeface="Calibri"/>
              </a:rPr>
              <a:t>as 2 </a:t>
            </a:r>
            <a:r>
              <a:rPr sz="2000" spc="-15" dirty="0">
                <a:latin typeface="Calibri"/>
                <a:cs typeface="Calibri"/>
              </a:rPr>
              <a:t>years </a:t>
            </a:r>
            <a:r>
              <a:rPr sz="2000" spc="-5" dirty="0">
                <a:latin typeface="Calibri"/>
                <a:cs typeface="Calibri"/>
              </a:rPr>
              <a:t>old. The Early </a:t>
            </a:r>
            <a:r>
              <a:rPr sz="2000" spc="-40" dirty="0">
                <a:latin typeface="Calibri"/>
                <a:cs typeface="Calibri"/>
              </a:rPr>
              <a:t>Years </a:t>
            </a:r>
            <a:r>
              <a:rPr sz="2000" dirty="0">
                <a:latin typeface="Calibri"/>
                <a:cs typeface="Calibri"/>
              </a:rPr>
              <a:t>Unit </a:t>
            </a:r>
            <a:r>
              <a:rPr sz="2000" spc="-10" dirty="0">
                <a:latin typeface="Calibri"/>
                <a:cs typeface="Calibri"/>
              </a:rPr>
              <a:t>receives  government </a:t>
            </a:r>
            <a:r>
              <a:rPr sz="2000" spc="-5" dirty="0">
                <a:latin typeface="Calibri"/>
                <a:cs typeface="Calibri"/>
              </a:rPr>
              <a:t>funding </a:t>
            </a:r>
            <a:r>
              <a:rPr sz="2000" spc="-15" dirty="0">
                <a:latin typeface="Calibri"/>
                <a:cs typeface="Calibri"/>
              </a:rPr>
              <a:t>for </a:t>
            </a:r>
            <a:r>
              <a:rPr sz="2000" dirty="0">
                <a:latin typeface="Calibri"/>
                <a:cs typeface="Calibri"/>
              </a:rPr>
              <a:t>3-5 </a:t>
            </a:r>
            <a:r>
              <a:rPr sz="2000" spc="-5" dirty="0">
                <a:latin typeface="Calibri"/>
                <a:cs typeface="Calibri"/>
              </a:rPr>
              <a:t>year olds </a:t>
            </a:r>
            <a:r>
              <a:rPr sz="2000" dirty="0">
                <a:latin typeface="Calibri"/>
                <a:cs typeface="Calibri"/>
              </a:rPr>
              <a:t>and </a:t>
            </a:r>
            <a:r>
              <a:rPr sz="2000" spc="-15" dirty="0">
                <a:latin typeface="Calibri"/>
                <a:cs typeface="Calibri"/>
              </a:rPr>
              <a:t>for </a:t>
            </a:r>
            <a:r>
              <a:rPr sz="2000" dirty="0">
                <a:latin typeface="Calibri"/>
                <a:cs typeface="Calibri"/>
              </a:rPr>
              <a:t>eligible 2 </a:t>
            </a:r>
            <a:r>
              <a:rPr sz="2000" spc="-10" dirty="0">
                <a:latin typeface="Calibri"/>
                <a:cs typeface="Calibri"/>
              </a:rPr>
              <a:t>year </a:t>
            </a:r>
            <a:r>
              <a:rPr sz="2000" spc="-5" dirty="0">
                <a:latin typeface="Calibri"/>
                <a:cs typeface="Calibri"/>
              </a:rPr>
              <a:t>olds</a:t>
            </a:r>
            <a:r>
              <a:rPr sz="2000" spc="-35" dirty="0">
                <a:latin typeface="Calibri"/>
                <a:cs typeface="Calibri"/>
              </a:rPr>
              <a:t> </a:t>
            </a:r>
            <a:r>
              <a:rPr sz="2000" dirty="0">
                <a:latin typeface="Calibri"/>
                <a:cs typeface="Calibri"/>
              </a:rPr>
              <a:t>also.</a:t>
            </a:r>
          </a:p>
          <a:p>
            <a:pPr marL="12700">
              <a:lnSpc>
                <a:spcPct val="100000"/>
              </a:lnSpc>
              <a:spcBef>
                <a:spcPts val="725"/>
              </a:spcBef>
            </a:pPr>
            <a:r>
              <a:rPr sz="2000" dirty="0">
                <a:latin typeface="Calibri"/>
                <a:cs typeface="Calibri"/>
              </a:rPr>
              <a:t>A </a:t>
            </a:r>
            <a:r>
              <a:rPr sz="2000" spc="-5" dirty="0">
                <a:latin typeface="Calibri"/>
                <a:cs typeface="Calibri"/>
              </a:rPr>
              <a:t>number of </a:t>
            </a:r>
            <a:r>
              <a:rPr sz="2000" dirty="0">
                <a:latin typeface="Calibri"/>
                <a:cs typeface="Calibri"/>
              </a:rPr>
              <a:t>2 </a:t>
            </a:r>
            <a:r>
              <a:rPr sz="2000" spc="-5" dirty="0">
                <a:latin typeface="Calibri"/>
                <a:cs typeface="Calibri"/>
              </a:rPr>
              <a:t>year olds </a:t>
            </a:r>
            <a:r>
              <a:rPr sz="2000" dirty="0">
                <a:latin typeface="Calibri"/>
                <a:cs typeface="Calibri"/>
              </a:rPr>
              <a:t>can </a:t>
            </a:r>
            <a:r>
              <a:rPr sz="2000" spc="-15" dirty="0">
                <a:latin typeface="Calibri"/>
                <a:cs typeface="Calibri"/>
              </a:rPr>
              <a:t>attend </a:t>
            </a:r>
            <a:r>
              <a:rPr sz="2000" dirty="0">
                <a:latin typeface="Calibri"/>
                <a:cs typeface="Calibri"/>
              </a:rPr>
              <a:t>our </a:t>
            </a:r>
            <a:r>
              <a:rPr sz="2000" spc="-5" dirty="0">
                <a:latin typeface="Calibri"/>
                <a:cs typeface="Calibri"/>
              </a:rPr>
              <a:t>unit in </a:t>
            </a:r>
            <a:r>
              <a:rPr sz="2000" dirty="0">
                <a:latin typeface="Calibri"/>
                <a:cs typeface="Calibri"/>
              </a:rPr>
              <a:t>a </a:t>
            </a:r>
            <a:r>
              <a:rPr sz="2000" spc="-15" dirty="0">
                <a:latin typeface="Calibri"/>
                <a:cs typeface="Calibri"/>
              </a:rPr>
              <a:t>private </a:t>
            </a:r>
            <a:r>
              <a:rPr sz="2000" spc="-5" dirty="0">
                <a:latin typeface="Calibri"/>
                <a:cs typeface="Calibri"/>
              </a:rPr>
              <a:t>paying </a:t>
            </a:r>
            <a:r>
              <a:rPr sz="2000" dirty="0">
                <a:latin typeface="Calibri"/>
                <a:cs typeface="Calibri"/>
              </a:rPr>
              <a:t>capacity </a:t>
            </a:r>
            <a:r>
              <a:rPr sz="2000" spc="-5" dirty="0">
                <a:latin typeface="Calibri"/>
                <a:cs typeface="Calibri"/>
              </a:rPr>
              <a:t>should they</a:t>
            </a:r>
            <a:r>
              <a:rPr sz="2000" spc="5" dirty="0">
                <a:latin typeface="Calibri"/>
                <a:cs typeface="Calibri"/>
              </a:rPr>
              <a:t> </a:t>
            </a:r>
            <a:r>
              <a:rPr sz="2000" dirty="0">
                <a:latin typeface="Calibri"/>
                <a:cs typeface="Calibri"/>
              </a:rPr>
              <a:t>wish.</a:t>
            </a:r>
          </a:p>
        </p:txBody>
      </p:sp>
      <p:sp>
        <p:nvSpPr>
          <p:cNvPr id="4" name="object 4"/>
          <p:cNvSpPr txBox="1"/>
          <p:nvPr/>
        </p:nvSpPr>
        <p:spPr>
          <a:xfrm>
            <a:off x="399767" y="3641517"/>
            <a:ext cx="9470097" cy="1280160"/>
          </a:xfrm>
          <a:prstGeom prst="rect">
            <a:avLst/>
          </a:prstGeom>
        </p:spPr>
        <p:txBody>
          <a:bodyPr vert="horz" wrap="square" lIns="0" tIns="43180" rIns="0" bIns="0" rtlCol="0">
            <a:spAutoFit/>
          </a:bodyPr>
          <a:lstStyle/>
          <a:p>
            <a:pPr marL="12700" marR="5080">
              <a:lnSpc>
                <a:spcPct val="90000"/>
              </a:lnSpc>
              <a:spcBef>
                <a:spcPts val="340"/>
              </a:spcBef>
            </a:pPr>
            <a:r>
              <a:rPr sz="2000" dirty="0">
                <a:latin typeface="Calibri"/>
                <a:cs typeface="Calibri"/>
              </a:rPr>
              <a:t>In the </a:t>
            </a:r>
            <a:r>
              <a:rPr sz="2000" spc="-5" dirty="0">
                <a:latin typeface="Calibri"/>
                <a:cs typeface="Calibri"/>
              </a:rPr>
              <a:t>Primary </a:t>
            </a:r>
            <a:r>
              <a:rPr sz="2000" dirty="0">
                <a:latin typeface="Calibri"/>
                <a:cs typeface="Calibri"/>
              </a:rPr>
              <a:t>School </a:t>
            </a:r>
            <a:r>
              <a:rPr sz="2000" spc="-10" dirty="0">
                <a:latin typeface="Calibri"/>
                <a:cs typeface="Calibri"/>
              </a:rPr>
              <a:t>we </a:t>
            </a:r>
            <a:r>
              <a:rPr sz="2000" spc="-20" dirty="0">
                <a:latin typeface="Calibri"/>
                <a:cs typeface="Calibri"/>
              </a:rPr>
              <a:t>offer </a:t>
            </a:r>
            <a:r>
              <a:rPr sz="2000" spc="-5" dirty="0">
                <a:latin typeface="Calibri"/>
                <a:cs typeface="Calibri"/>
              </a:rPr>
              <a:t>places </a:t>
            </a:r>
            <a:r>
              <a:rPr sz="2000" spc="-15" dirty="0">
                <a:latin typeface="Calibri"/>
                <a:cs typeface="Calibri"/>
              </a:rPr>
              <a:t>to </a:t>
            </a:r>
            <a:r>
              <a:rPr sz="2000" spc="-5" dirty="0">
                <a:latin typeface="Calibri"/>
                <a:cs typeface="Calibri"/>
              </a:rPr>
              <a:t>children in </a:t>
            </a:r>
            <a:r>
              <a:rPr sz="2000" spc="-40" dirty="0">
                <a:latin typeface="Calibri"/>
                <a:cs typeface="Calibri"/>
              </a:rPr>
              <a:t>Years </a:t>
            </a:r>
            <a:r>
              <a:rPr sz="2000" dirty="0">
                <a:latin typeface="Calibri"/>
                <a:cs typeface="Calibri"/>
              </a:rPr>
              <a:t>1- 6 </a:t>
            </a:r>
            <a:r>
              <a:rPr sz="2000" spc="-5" dirty="0">
                <a:latin typeface="Calibri"/>
                <a:cs typeface="Calibri"/>
              </a:rPr>
              <a:t>(5-11 </a:t>
            </a:r>
            <a:r>
              <a:rPr sz="2000" spc="-15" dirty="0">
                <a:latin typeface="Calibri"/>
                <a:cs typeface="Calibri"/>
              </a:rPr>
              <a:t>years </a:t>
            </a:r>
            <a:r>
              <a:rPr sz="2000" dirty="0">
                <a:latin typeface="Calibri"/>
                <a:cs typeface="Calibri"/>
              </a:rPr>
              <a:t>old). </a:t>
            </a:r>
            <a:r>
              <a:rPr sz="2000" spc="-15" dirty="0">
                <a:latin typeface="Calibri"/>
                <a:cs typeface="Calibri"/>
              </a:rPr>
              <a:t>Paradise </a:t>
            </a:r>
            <a:r>
              <a:rPr sz="2000" spc="-5" dirty="0">
                <a:latin typeface="Calibri"/>
                <a:cs typeface="Calibri"/>
              </a:rPr>
              <a:t>Primary  </a:t>
            </a:r>
            <a:r>
              <a:rPr sz="2000" dirty="0">
                <a:latin typeface="Calibri"/>
                <a:cs typeface="Calibri"/>
              </a:rPr>
              <a:t>School </a:t>
            </a:r>
            <a:r>
              <a:rPr sz="2000" spc="-5" dirty="0">
                <a:latin typeface="Calibri"/>
                <a:cs typeface="Calibri"/>
              </a:rPr>
              <a:t>is </a:t>
            </a:r>
            <a:r>
              <a:rPr sz="2000" spc="-10" dirty="0">
                <a:latin typeface="Calibri"/>
                <a:cs typeface="Calibri"/>
              </a:rPr>
              <a:t>registered </a:t>
            </a:r>
            <a:r>
              <a:rPr sz="2000" dirty="0">
                <a:latin typeface="Calibri"/>
                <a:cs typeface="Calibri"/>
              </a:rPr>
              <a:t>with the </a:t>
            </a:r>
            <a:r>
              <a:rPr sz="2000" spc="-10" dirty="0">
                <a:latin typeface="Calibri"/>
                <a:cs typeface="Calibri"/>
              </a:rPr>
              <a:t>Department </a:t>
            </a:r>
            <a:r>
              <a:rPr sz="2000" spc="-15" dirty="0">
                <a:latin typeface="Calibri"/>
                <a:cs typeface="Calibri"/>
              </a:rPr>
              <a:t>for </a:t>
            </a:r>
            <a:r>
              <a:rPr sz="2000" spc="-5" dirty="0">
                <a:latin typeface="Calibri"/>
                <a:cs typeface="Calibri"/>
              </a:rPr>
              <a:t>Education </a:t>
            </a:r>
            <a:r>
              <a:rPr sz="2000" dirty="0">
                <a:latin typeface="Calibri"/>
                <a:cs typeface="Calibri"/>
              </a:rPr>
              <a:t>as an </a:t>
            </a:r>
            <a:r>
              <a:rPr sz="2000" spc="-5" dirty="0">
                <a:latin typeface="Calibri"/>
                <a:cs typeface="Calibri"/>
              </a:rPr>
              <a:t>independent school so </a:t>
            </a:r>
            <a:r>
              <a:rPr sz="2000" spc="-15" dirty="0">
                <a:latin typeface="Calibri"/>
                <a:cs typeface="Calibri"/>
              </a:rPr>
              <a:t>fees </a:t>
            </a:r>
            <a:r>
              <a:rPr sz="2000" dirty="0">
                <a:latin typeface="Calibri"/>
                <a:cs typeface="Calibri"/>
              </a:rPr>
              <a:t>will apply  </a:t>
            </a:r>
            <a:r>
              <a:rPr sz="2000" spc="-5" dirty="0">
                <a:latin typeface="Calibri"/>
                <a:cs typeface="Calibri"/>
              </a:rPr>
              <a:t>throughout </a:t>
            </a:r>
            <a:r>
              <a:rPr sz="2000" dirty="0">
                <a:latin typeface="Calibri"/>
                <a:cs typeface="Calibri"/>
              </a:rPr>
              <a:t>this</a:t>
            </a:r>
            <a:r>
              <a:rPr sz="2000" spc="-35" dirty="0">
                <a:latin typeface="Calibri"/>
                <a:cs typeface="Calibri"/>
              </a:rPr>
              <a:t> </a:t>
            </a:r>
            <a:r>
              <a:rPr sz="2000" spc="-10" dirty="0">
                <a:latin typeface="Calibri"/>
                <a:cs typeface="Calibri"/>
              </a:rPr>
              <a:t>stage.</a:t>
            </a:r>
            <a:endParaRPr sz="2000" dirty="0">
              <a:latin typeface="Calibri"/>
              <a:cs typeface="Calibri"/>
            </a:endParaRPr>
          </a:p>
          <a:p>
            <a:pPr marL="12700">
              <a:lnSpc>
                <a:spcPct val="100000"/>
              </a:lnSpc>
              <a:spcBef>
                <a:spcPts val="760"/>
              </a:spcBef>
            </a:pPr>
            <a:r>
              <a:rPr sz="2000" dirty="0">
                <a:latin typeface="Calibri"/>
                <a:cs typeface="Calibri"/>
              </a:rPr>
              <a:t>Places </a:t>
            </a:r>
            <a:r>
              <a:rPr sz="2000" spc="-10" dirty="0">
                <a:latin typeface="Calibri"/>
                <a:cs typeface="Calibri"/>
              </a:rPr>
              <a:t>are </a:t>
            </a:r>
            <a:r>
              <a:rPr sz="2000" spc="-5" dirty="0">
                <a:latin typeface="Calibri"/>
                <a:cs typeface="Calibri"/>
              </a:rPr>
              <a:t>open </a:t>
            </a:r>
            <a:r>
              <a:rPr sz="2000" spc="-15" dirty="0">
                <a:latin typeface="Calibri"/>
                <a:cs typeface="Calibri"/>
              </a:rPr>
              <a:t>to </a:t>
            </a:r>
            <a:r>
              <a:rPr sz="2000" spc="-5" dirty="0">
                <a:latin typeface="Calibri"/>
                <a:cs typeface="Calibri"/>
              </a:rPr>
              <a:t>both </a:t>
            </a:r>
            <a:r>
              <a:rPr sz="2000" spc="-10" dirty="0">
                <a:latin typeface="Calibri"/>
                <a:cs typeface="Calibri"/>
              </a:rPr>
              <a:t>boys </a:t>
            </a:r>
            <a:r>
              <a:rPr sz="2000" dirty="0">
                <a:latin typeface="Calibri"/>
                <a:cs typeface="Calibri"/>
              </a:rPr>
              <a:t>and girls </a:t>
            </a:r>
            <a:r>
              <a:rPr sz="2000" spc="-5" dirty="0">
                <a:latin typeface="Calibri"/>
                <a:cs typeface="Calibri"/>
              </a:rPr>
              <a:t>in </a:t>
            </a:r>
            <a:r>
              <a:rPr sz="2000" dirty="0">
                <a:latin typeface="Calibri"/>
                <a:cs typeface="Calibri"/>
              </a:rPr>
              <a:t>all </a:t>
            </a:r>
            <a:r>
              <a:rPr sz="2000" spc="-10" dirty="0">
                <a:latin typeface="Calibri"/>
                <a:cs typeface="Calibri"/>
              </a:rPr>
              <a:t>stages </a:t>
            </a:r>
            <a:r>
              <a:rPr sz="2000" spc="-15" dirty="0">
                <a:latin typeface="Calibri"/>
                <a:cs typeface="Calibri"/>
              </a:rPr>
              <a:t>at </a:t>
            </a:r>
            <a:r>
              <a:rPr sz="2000" dirty="0">
                <a:latin typeface="Calibri"/>
                <a:cs typeface="Calibri"/>
              </a:rPr>
              <a:t>the</a:t>
            </a:r>
            <a:r>
              <a:rPr sz="2000" spc="30" dirty="0">
                <a:latin typeface="Calibri"/>
                <a:cs typeface="Calibri"/>
              </a:rPr>
              <a:t> </a:t>
            </a:r>
            <a:r>
              <a:rPr sz="2000" spc="-5" dirty="0">
                <a:latin typeface="Calibri"/>
                <a:cs typeface="Calibri"/>
              </a:rPr>
              <a:t>school.</a:t>
            </a:r>
            <a:endParaRPr sz="2000" dirty="0">
              <a:latin typeface="Calibri"/>
              <a:cs typeface="Calibri"/>
            </a:endParaRPr>
          </a:p>
        </p:txBody>
      </p:sp>
      <p:sp>
        <p:nvSpPr>
          <p:cNvPr id="5" name="object 5"/>
          <p:cNvSpPr/>
          <p:nvPr/>
        </p:nvSpPr>
        <p:spPr>
          <a:xfrm>
            <a:off x="3576620" y="2073199"/>
            <a:ext cx="1853219" cy="1425546"/>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981200" y="4982505"/>
            <a:ext cx="1694688" cy="169468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248656" y="4982505"/>
            <a:ext cx="1694688" cy="169468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072" y="174120"/>
            <a:ext cx="2543810" cy="695325"/>
          </a:xfrm>
          <a:prstGeom prst="rect">
            <a:avLst/>
          </a:prstGeom>
        </p:spPr>
        <p:txBody>
          <a:bodyPr vert="horz" wrap="square" lIns="0" tIns="11430" rIns="0" bIns="0" rtlCol="0">
            <a:spAutoFit/>
          </a:bodyPr>
          <a:lstStyle/>
          <a:p>
            <a:pPr marL="12700">
              <a:lnSpc>
                <a:spcPct val="100000"/>
              </a:lnSpc>
              <a:spcBef>
                <a:spcPts val="90"/>
              </a:spcBef>
            </a:pPr>
            <a:r>
              <a:rPr spc="-40" dirty="0"/>
              <a:t>Admissions</a:t>
            </a:r>
          </a:p>
        </p:txBody>
      </p:sp>
      <p:sp>
        <p:nvSpPr>
          <p:cNvPr id="3" name="object 3"/>
          <p:cNvSpPr txBox="1"/>
          <p:nvPr/>
        </p:nvSpPr>
        <p:spPr>
          <a:xfrm>
            <a:off x="328612" y="880046"/>
            <a:ext cx="10315575" cy="2632075"/>
          </a:xfrm>
          <a:prstGeom prst="rect">
            <a:avLst/>
          </a:prstGeom>
        </p:spPr>
        <p:txBody>
          <a:bodyPr vert="horz" wrap="square" lIns="0" tIns="47625" rIns="0" bIns="0" rtlCol="0">
            <a:spAutoFit/>
          </a:bodyPr>
          <a:lstStyle/>
          <a:p>
            <a:pPr marL="12700" marR="5080">
              <a:lnSpc>
                <a:spcPts val="2160"/>
              </a:lnSpc>
              <a:spcBef>
                <a:spcPts val="375"/>
              </a:spcBef>
            </a:pPr>
            <a:r>
              <a:rPr sz="2000" spc="-35" dirty="0">
                <a:latin typeface="Calibri"/>
                <a:cs typeface="Calibri"/>
              </a:rPr>
              <a:t>We </a:t>
            </a:r>
            <a:r>
              <a:rPr sz="2000" spc="-10" dirty="0">
                <a:latin typeface="Calibri"/>
                <a:cs typeface="Calibri"/>
              </a:rPr>
              <a:t>anticipate </a:t>
            </a:r>
            <a:r>
              <a:rPr sz="2000" dirty="0">
                <a:latin typeface="Calibri"/>
                <a:cs typeface="Calibri"/>
              </a:rPr>
              <a:t>all </a:t>
            </a:r>
            <a:r>
              <a:rPr sz="2000" spc="-5" dirty="0">
                <a:latin typeface="Calibri"/>
                <a:cs typeface="Calibri"/>
              </a:rPr>
              <a:t>applicants </a:t>
            </a:r>
            <a:r>
              <a:rPr sz="2000" spc="-15" dirty="0">
                <a:latin typeface="Calibri"/>
                <a:cs typeface="Calibri"/>
              </a:rPr>
              <a:t>to </a:t>
            </a:r>
            <a:r>
              <a:rPr sz="2000" spc="-10" dirty="0">
                <a:latin typeface="Calibri"/>
                <a:cs typeface="Calibri"/>
              </a:rPr>
              <a:t>give </a:t>
            </a:r>
            <a:r>
              <a:rPr sz="2000" dirty="0">
                <a:latin typeface="Calibri"/>
                <a:cs typeface="Calibri"/>
              </a:rPr>
              <a:t>their </a:t>
            </a:r>
            <a:r>
              <a:rPr sz="2000" spc="-5" dirty="0">
                <a:latin typeface="Calibri"/>
                <a:cs typeface="Calibri"/>
              </a:rPr>
              <a:t>commitment, respect </a:t>
            </a:r>
            <a:r>
              <a:rPr sz="2000" dirty="0">
                <a:latin typeface="Calibri"/>
                <a:cs typeface="Calibri"/>
              </a:rPr>
              <a:t>and </a:t>
            </a:r>
            <a:r>
              <a:rPr sz="2000" spc="-10" dirty="0">
                <a:latin typeface="Calibri"/>
                <a:cs typeface="Calibri"/>
              </a:rPr>
              <a:t>wholehearted </a:t>
            </a:r>
            <a:r>
              <a:rPr sz="2000" spc="-5" dirty="0">
                <a:latin typeface="Calibri"/>
                <a:cs typeface="Calibri"/>
              </a:rPr>
              <a:t>support </a:t>
            </a:r>
            <a:r>
              <a:rPr sz="2000" spc="-20" dirty="0">
                <a:latin typeface="Calibri"/>
                <a:cs typeface="Calibri"/>
              </a:rPr>
              <a:t>to </a:t>
            </a:r>
            <a:r>
              <a:rPr sz="2000" spc="-5" dirty="0">
                <a:latin typeface="Calibri"/>
                <a:cs typeface="Calibri"/>
              </a:rPr>
              <a:t>uphold  </a:t>
            </a:r>
            <a:r>
              <a:rPr sz="2000" dirty="0">
                <a:latin typeface="Calibri"/>
                <a:cs typeface="Calibri"/>
              </a:rPr>
              <a:t>and </a:t>
            </a:r>
            <a:r>
              <a:rPr sz="2000" spc="-10" dirty="0">
                <a:latin typeface="Calibri"/>
                <a:cs typeface="Calibri"/>
              </a:rPr>
              <a:t>maintain </a:t>
            </a:r>
            <a:r>
              <a:rPr sz="2000" spc="-5" dirty="0">
                <a:latin typeface="Calibri"/>
                <a:cs typeface="Calibri"/>
              </a:rPr>
              <a:t>our school ethos </a:t>
            </a:r>
            <a:r>
              <a:rPr sz="2000" dirty="0">
                <a:latin typeface="Calibri"/>
                <a:cs typeface="Calibri"/>
              </a:rPr>
              <a:t>and</a:t>
            </a:r>
            <a:r>
              <a:rPr sz="2000" spc="35" dirty="0">
                <a:latin typeface="Calibri"/>
                <a:cs typeface="Calibri"/>
              </a:rPr>
              <a:t> </a:t>
            </a:r>
            <a:r>
              <a:rPr sz="2000" spc="-5" dirty="0">
                <a:latin typeface="Calibri"/>
                <a:cs typeface="Calibri"/>
              </a:rPr>
              <a:t>vision.</a:t>
            </a:r>
            <a:endParaRPr sz="2000" dirty="0">
              <a:latin typeface="Calibri"/>
              <a:cs typeface="Calibri"/>
            </a:endParaRPr>
          </a:p>
          <a:p>
            <a:pPr marL="12700" marR="276225">
              <a:lnSpc>
                <a:spcPts val="2160"/>
              </a:lnSpc>
              <a:spcBef>
                <a:spcPts val="994"/>
              </a:spcBef>
            </a:pPr>
            <a:r>
              <a:rPr sz="2000" spc="-5" dirty="0">
                <a:latin typeface="Calibri"/>
                <a:cs typeface="Calibri"/>
              </a:rPr>
              <a:t>This does not </a:t>
            </a:r>
            <a:r>
              <a:rPr sz="2000" spc="-15" dirty="0">
                <a:latin typeface="Calibri"/>
                <a:cs typeface="Calibri"/>
              </a:rPr>
              <a:t>affect </a:t>
            </a:r>
            <a:r>
              <a:rPr sz="2000" dirty="0">
                <a:latin typeface="Calibri"/>
                <a:cs typeface="Calibri"/>
              </a:rPr>
              <a:t>the right </a:t>
            </a:r>
            <a:r>
              <a:rPr sz="2000" spc="-5" dirty="0">
                <a:latin typeface="Calibri"/>
                <a:cs typeface="Calibri"/>
              </a:rPr>
              <a:t>of </a:t>
            </a:r>
            <a:r>
              <a:rPr sz="2000" spc="-10" dirty="0">
                <a:latin typeface="Calibri"/>
                <a:cs typeface="Calibri"/>
              </a:rPr>
              <a:t>parents </a:t>
            </a:r>
            <a:r>
              <a:rPr sz="2000" dirty="0">
                <a:latin typeface="Calibri"/>
                <a:cs typeface="Calibri"/>
              </a:rPr>
              <a:t>who </a:t>
            </a:r>
            <a:r>
              <a:rPr sz="2000" spc="-10" dirty="0">
                <a:latin typeface="Calibri"/>
                <a:cs typeface="Calibri"/>
              </a:rPr>
              <a:t>are </a:t>
            </a:r>
            <a:r>
              <a:rPr sz="2000" spc="-5" dirty="0">
                <a:latin typeface="Calibri"/>
                <a:cs typeface="Calibri"/>
              </a:rPr>
              <a:t>not of </a:t>
            </a:r>
            <a:r>
              <a:rPr sz="2000" dirty="0">
                <a:latin typeface="Calibri"/>
                <a:cs typeface="Calibri"/>
              </a:rPr>
              <a:t>the </a:t>
            </a:r>
            <a:r>
              <a:rPr sz="2000" spc="-10" dirty="0">
                <a:latin typeface="Calibri"/>
                <a:cs typeface="Calibri"/>
              </a:rPr>
              <a:t>faith </a:t>
            </a:r>
            <a:r>
              <a:rPr sz="2000" spc="-5" dirty="0">
                <a:latin typeface="Calibri"/>
                <a:cs typeface="Calibri"/>
              </a:rPr>
              <a:t>of </a:t>
            </a:r>
            <a:r>
              <a:rPr sz="2000" dirty="0">
                <a:latin typeface="Calibri"/>
                <a:cs typeface="Calibri"/>
              </a:rPr>
              <a:t>this </a:t>
            </a:r>
            <a:r>
              <a:rPr sz="2000" spc="-5" dirty="0">
                <a:latin typeface="Calibri"/>
                <a:cs typeface="Calibri"/>
              </a:rPr>
              <a:t>school </a:t>
            </a:r>
            <a:r>
              <a:rPr sz="2000" spc="-20" dirty="0">
                <a:latin typeface="Calibri"/>
                <a:cs typeface="Calibri"/>
              </a:rPr>
              <a:t>to </a:t>
            </a:r>
            <a:r>
              <a:rPr sz="2000" dirty="0">
                <a:latin typeface="Calibri"/>
                <a:cs typeface="Calibri"/>
              </a:rPr>
              <a:t>apply </a:t>
            </a:r>
            <a:r>
              <a:rPr sz="2000" spc="-15" dirty="0">
                <a:latin typeface="Calibri"/>
                <a:cs typeface="Calibri"/>
              </a:rPr>
              <a:t>for </a:t>
            </a:r>
            <a:r>
              <a:rPr sz="2000" dirty="0">
                <a:latin typeface="Calibri"/>
                <a:cs typeface="Calibri"/>
              </a:rPr>
              <a:t>and </a:t>
            </a:r>
            <a:r>
              <a:rPr sz="2000" spc="-5" dirty="0">
                <a:latin typeface="Calibri"/>
                <a:cs typeface="Calibri"/>
              </a:rPr>
              <a:t>be  considered </a:t>
            </a:r>
            <a:r>
              <a:rPr sz="2000" spc="-20" dirty="0">
                <a:latin typeface="Calibri"/>
                <a:cs typeface="Calibri"/>
              </a:rPr>
              <a:t>for </a:t>
            </a:r>
            <a:r>
              <a:rPr sz="2000" dirty="0">
                <a:latin typeface="Calibri"/>
                <a:cs typeface="Calibri"/>
              </a:rPr>
              <a:t>a</a:t>
            </a:r>
            <a:r>
              <a:rPr sz="2000" spc="5" dirty="0">
                <a:latin typeface="Calibri"/>
                <a:cs typeface="Calibri"/>
              </a:rPr>
              <a:t> </a:t>
            </a:r>
            <a:r>
              <a:rPr sz="2000" spc="-5" dirty="0">
                <a:latin typeface="Calibri"/>
                <a:cs typeface="Calibri"/>
              </a:rPr>
              <a:t>place.</a:t>
            </a:r>
            <a:endParaRPr sz="2000" dirty="0">
              <a:latin typeface="Calibri"/>
              <a:cs typeface="Calibri"/>
            </a:endParaRPr>
          </a:p>
          <a:p>
            <a:pPr marL="12700" marR="897890">
              <a:lnSpc>
                <a:spcPts val="2160"/>
              </a:lnSpc>
              <a:spcBef>
                <a:spcPts val="1010"/>
              </a:spcBef>
            </a:pPr>
            <a:r>
              <a:rPr sz="2000" dirty="0">
                <a:latin typeface="Calibri"/>
                <a:cs typeface="Calibri"/>
              </a:rPr>
              <a:t>As </a:t>
            </a:r>
            <a:r>
              <a:rPr sz="2000" spc="-5" dirty="0">
                <a:latin typeface="Calibri"/>
                <a:cs typeface="Calibri"/>
              </a:rPr>
              <a:t>our school is </a:t>
            </a:r>
            <a:r>
              <a:rPr sz="2000" dirty="0">
                <a:latin typeface="Calibri"/>
                <a:cs typeface="Calibri"/>
              </a:rPr>
              <a:t>an </a:t>
            </a:r>
            <a:r>
              <a:rPr sz="2000" spc="-5" dirty="0">
                <a:latin typeface="Calibri"/>
                <a:cs typeface="Calibri"/>
              </a:rPr>
              <a:t>independent school, </a:t>
            </a:r>
            <a:r>
              <a:rPr sz="2000" dirty="0">
                <a:latin typeface="Calibri"/>
                <a:cs typeface="Calibri"/>
              </a:rPr>
              <a:t>the </a:t>
            </a:r>
            <a:r>
              <a:rPr sz="2000" spc="-10" dirty="0">
                <a:latin typeface="Calibri"/>
                <a:cs typeface="Calibri"/>
              </a:rPr>
              <a:t>following </a:t>
            </a:r>
            <a:r>
              <a:rPr sz="2000" spc="-5" dirty="0">
                <a:latin typeface="Calibri"/>
                <a:cs typeface="Calibri"/>
              </a:rPr>
              <a:t>criteria </a:t>
            </a:r>
            <a:r>
              <a:rPr sz="2000" dirty="0">
                <a:latin typeface="Calibri"/>
                <a:cs typeface="Calibri"/>
              </a:rPr>
              <a:t>will </a:t>
            </a:r>
            <a:r>
              <a:rPr sz="2000" spc="-5" dirty="0">
                <a:latin typeface="Calibri"/>
                <a:cs typeface="Calibri"/>
              </a:rPr>
              <a:t>be </a:t>
            </a:r>
            <a:r>
              <a:rPr sz="2000" spc="-15" dirty="0">
                <a:latin typeface="Calibri"/>
                <a:cs typeface="Calibri"/>
              </a:rPr>
              <a:t>enforced to </a:t>
            </a:r>
            <a:r>
              <a:rPr sz="2000" spc="-10" dirty="0">
                <a:latin typeface="Calibri"/>
                <a:cs typeface="Calibri"/>
              </a:rPr>
              <a:t>determine  </a:t>
            </a:r>
            <a:r>
              <a:rPr sz="2000" spc="-5" dirty="0">
                <a:latin typeface="Calibri"/>
                <a:cs typeface="Calibri"/>
              </a:rPr>
              <a:t>allocation of place.</a:t>
            </a:r>
            <a:endParaRPr sz="2000" dirty="0">
              <a:latin typeface="Calibri"/>
              <a:cs typeface="Calibri"/>
            </a:endParaRPr>
          </a:p>
          <a:p>
            <a:pPr marL="12700" marR="628650">
              <a:lnSpc>
                <a:spcPts val="2160"/>
              </a:lnSpc>
              <a:spcBef>
                <a:spcPts val="994"/>
              </a:spcBef>
            </a:pPr>
            <a:r>
              <a:rPr sz="2000" spc="-95" dirty="0">
                <a:latin typeface="Calibri"/>
                <a:cs typeface="Calibri"/>
              </a:rPr>
              <a:t>To </a:t>
            </a:r>
            <a:r>
              <a:rPr sz="2000" spc="-10" dirty="0">
                <a:latin typeface="Calibri"/>
                <a:cs typeface="Calibri"/>
              </a:rPr>
              <a:t>parents </a:t>
            </a:r>
            <a:r>
              <a:rPr sz="2000" spc="-5" dirty="0">
                <a:latin typeface="Calibri"/>
                <a:cs typeface="Calibri"/>
              </a:rPr>
              <a:t>that </a:t>
            </a:r>
            <a:r>
              <a:rPr sz="2000" spc="-10" dirty="0">
                <a:latin typeface="Calibri"/>
                <a:cs typeface="Calibri"/>
              </a:rPr>
              <a:t>are </a:t>
            </a:r>
            <a:r>
              <a:rPr sz="2000" spc="-5" dirty="0">
                <a:latin typeface="Calibri"/>
                <a:cs typeface="Calibri"/>
              </a:rPr>
              <a:t>new </a:t>
            </a:r>
            <a:r>
              <a:rPr sz="2000" spc="-15" dirty="0">
                <a:latin typeface="Calibri"/>
                <a:cs typeface="Calibri"/>
              </a:rPr>
              <a:t>to </a:t>
            </a:r>
            <a:r>
              <a:rPr sz="2000" dirty="0">
                <a:latin typeface="Calibri"/>
                <a:cs typeface="Calibri"/>
              </a:rPr>
              <a:t>the </a:t>
            </a:r>
            <a:r>
              <a:rPr sz="2000" spc="-5" dirty="0">
                <a:latin typeface="Calibri"/>
                <a:cs typeface="Calibri"/>
              </a:rPr>
              <a:t>school </a:t>
            </a:r>
            <a:r>
              <a:rPr sz="2000" dirty="0">
                <a:latin typeface="Calibri"/>
                <a:cs typeface="Calibri"/>
              </a:rPr>
              <a:t>and </a:t>
            </a:r>
            <a:r>
              <a:rPr sz="2000" spc="-5" dirty="0">
                <a:latin typeface="Calibri"/>
                <a:cs typeface="Calibri"/>
              </a:rPr>
              <a:t>in </a:t>
            </a:r>
            <a:r>
              <a:rPr sz="2000" dirty="0">
                <a:latin typeface="Calibri"/>
                <a:cs typeface="Calibri"/>
              </a:rPr>
              <a:t>the case </a:t>
            </a:r>
            <a:r>
              <a:rPr sz="2000" spc="-5" dirty="0">
                <a:latin typeface="Calibri"/>
                <a:cs typeface="Calibri"/>
              </a:rPr>
              <a:t>of number of applications </a:t>
            </a:r>
            <a:r>
              <a:rPr sz="2000" spc="-10" dirty="0">
                <a:latin typeface="Calibri"/>
                <a:cs typeface="Calibri"/>
              </a:rPr>
              <a:t>exceeding </a:t>
            </a:r>
            <a:r>
              <a:rPr sz="2000" dirty="0">
                <a:latin typeface="Calibri"/>
                <a:cs typeface="Calibri"/>
              </a:rPr>
              <a:t>the  </a:t>
            </a:r>
            <a:r>
              <a:rPr sz="2000" spc="-5" dirty="0">
                <a:latin typeface="Calibri"/>
                <a:cs typeface="Calibri"/>
              </a:rPr>
              <a:t>number of places </a:t>
            </a:r>
            <a:r>
              <a:rPr sz="2000" spc="-10" dirty="0">
                <a:latin typeface="Calibri"/>
                <a:cs typeface="Calibri"/>
              </a:rPr>
              <a:t>available, </a:t>
            </a:r>
            <a:r>
              <a:rPr sz="2000" dirty="0">
                <a:latin typeface="Calibri"/>
                <a:cs typeface="Calibri"/>
              </a:rPr>
              <a:t>priority </a:t>
            </a:r>
            <a:r>
              <a:rPr sz="2000" spc="-5" dirty="0">
                <a:latin typeface="Calibri"/>
                <a:cs typeface="Calibri"/>
              </a:rPr>
              <a:t>will be</a:t>
            </a:r>
            <a:r>
              <a:rPr sz="2000" spc="20" dirty="0">
                <a:latin typeface="Calibri"/>
                <a:cs typeface="Calibri"/>
              </a:rPr>
              <a:t> </a:t>
            </a:r>
            <a:r>
              <a:rPr sz="2000" spc="-5" dirty="0">
                <a:latin typeface="Calibri"/>
                <a:cs typeface="Calibri"/>
              </a:rPr>
              <a:t>given;</a:t>
            </a:r>
            <a:endParaRPr sz="2000" dirty="0">
              <a:latin typeface="Calibri"/>
              <a:cs typeface="Calibri"/>
            </a:endParaRPr>
          </a:p>
        </p:txBody>
      </p:sp>
      <p:sp>
        <p:nvSpPr>
          <p:cNvPr id="4" name="object 4"/>
          <p:cNvSpPr txBox="1"/>
          <p:nvPr/>
        </p:nvSpPr>
        <p:spPr>
          <a:xfrm>
            <a:off x="965471" y="3648714"/>
            <a:ext cx="4570730" cy="1231265"/>
          </a:xfrm>
          <a:prstGeom prst="rect">
            <a:avLst/>
          </a:prstGeom>
        </p:spPr>
        <p:txBody>
          <a:bodyPr vert="horz" wrap="square" lIns="0" tIns="12700" rIns="0" bIns="0" rtlCol="0">
            <a:spAutoFit/>
          </a:bodyPr>
          <a:lstStyle/>
          <a:p>
            <a:pPr marL="12700" marR="5080">
              <a:lnSpc>
                <a:spcPct val="132000"/>
              </a:lnSpc>
              <a:spcBef>
                <a:spcPts val="100"/>
              </a:spcBef>
            </a:pPr>
            <a:r>
              <a:rPr sz="2000" spc="-95" dirty="0">
                <a:latin typeface="Calibri"/>
                <a:cs typeface="Calibri"/>
              </a:rPr>
              <a:t>To </a:t>
            </a:r>
            <a:r>
              <a:rPr sz="2000" spc="-5" dirty="0">
                <a:latin typeface="Calibri"/>
                <a:cs typeface="Calibri"/>
              </a:rPr>
              <a:t>children </a:t>
            </a:r>
            <a:r>
              <a:rPr sz="2000" dirty="0">
                <a:latin typeface="Calibri"/>
                <a:cs typeface="Calibri"/>
              </a:rPr>
              <a:t>whose </a:t>
            </a:r>
            <a:r>
              <a:rPr sz="2000" spc="-5" dirty="0">
                <a:latin typeface="Calibri"/>
                <a:cs typeface="Calibri"/>
              </a:rPr>
              <a:t>siblings </a:t>
            </a:r>
            <a:r>
              <a:rPr sz="2000" spc="-15" dirty="0">
                <a:latin typeface="Calibri"/>
                <a:cs typeface="Calibri"/>
              </a:rPr>
              <a:t>attend </a:t>
            </a:r>
            <a:r>
              <a:rPr sz="2000" dirty="0">
                <a:latin typeface="Calibri"/>
                <a:cs typeface="Calibri"/>
              </a:rPr>
              <a:t>the </a:t>
            </a:r>
            <a:r>
              <a:rPr sz="2000" spc="-5" dirty="0">
                <a:latin typeface="Calibri"/>
                <a:cs typeface="Calibri"/>
              </a:rPr>
              <a:t>school  On </a:t>
            </a:r>
            <a:r>
              <a:rPr sz="2000" dirty="0">
                <a:latin typeface="Calibri"/>
                <a:cs typeface="Calibri"/>
              </a:rPr>
              <a:t>a </a:t>
            </a:r>
            <a:r>
              <a:rPr sz="2000" spc="-20" dirty="0">
                <a:latin typeface="Calibri"/>
                <a:cs typeface="Calibri"/>
              </a:rPr>
              <a:t>first </a:t>
            </a:r>
            <a:r>
              <a:rPr sz="2000" spc="-5" dirty="0">
                <a:latin typeface="Calibri"/>
                <a:cs typeface="Calibri"/>
              </a:rPr>
              <a:t>come, </a:t>
            </a:r>
            <a:r>
              <a:rPr sz="2000" spc="-20" dirty="0">
                <a:latin typeface="Calibri"/>
                <a:cs typeface="Calibri"/>
              </a:rPr>
              <a:t>first </a:t>
            </a:r>
            <a:r>
              <a:rPr sz="2000" spc="-5" dirty="0">
                <a:latin typeface="Calibri"/>
                <a:cs typeface="Calibri"/>
              </a:rPr>
              <a:t>serve</a:t>
            </a:r>
            <a:r>
              <a:rPr sz="2000" spc="95" dirty="0">
                <a:latin typeface="Calibri"/>
                <a:cs typeface="Calibri"/>
              </a:rPr>
              <a:t> </a:t>
            </a:r>
            <a:r>
              <a:rPr sz="2000" spc="-5" dirty="0">
                <a:latin typeface="Calibri"/>
                <a:cs typeface="Calibri"/>
              </a:rPr>
              <a:t>basis</a:t>
            </a:r>
            <a:endParaRPr sz="2000" dirty="0">
              <a:latin typeface="Calibri"/>
              <a:cs typeface="Calibri"/>
            </a:endParaRPr>
          </a:p>
          <a:p>
            <a:pPr marL="12700">
              <a:lnSpc>
                <a:spcPct val="100000"/>
              </a:lnSpc>
              <a:spcBef>
                <a:spcPts val="755"/>
              </a:spcBef>
            </a:pPr>
            <a:r>
              <a:rPr sz="2000" dirty="0">
                <a:latin typeface="Calibri"/>
                <a:cs typeface="Calibri"/>
              </a:rPr>
              <a:t>Whether the child </a:t>
            </a:r>
            <a:r>
              <a:rPr sz="2000" spc="-10" dirty="0">
                <a:latin typeface="Calibri"/>
                <a:cs typeface="Calibri"/>
              </a:rPr>
              <a:t>lives</a:t>
            </a:r>
            <a:r>
              <a:rPr sz="2000" spc="-5" dirty="0">
                <a:latin typeface="Calibri"/>
                <a:cs typeface="Calibri"/>
              </a:rPr>
              <a:t> locally</a:t>
            </a:r>
            <a:endParaRPr sz="2000" dirty="0">
              <a:latin typeface="Calibri"/>
              <a:cs typeface="Calibri"/>
            </a:endParaRPr>
          </a:p>
        </p:txBody>
      </p:sp>
      <p:sp>
        <p:nvSpPr>
          <p:cNvPr id="5" name="object 5"/>
          <p:cNvSpPr txBox="1"/>
          <p:nvPr/>
        </p:nvSpPr>
        <p:spPr>
          <a:xfrm>
            <a:off x="465329" y="3619499"/>
            <a:ext cx="152400" cy="1631950"/>
          </a:xfrm>
          <a:prstGeom prst="rect">
            <a:avLst/>
          </a:prstGeom>
        </p:spPr>
        <p:txBody>
          <a:bodyPr vert="horz" wrap="square" lIns="0" tIns="109855" rIns="0" bIns="0" rtlCol="0">
            <a:spAutoFit/>
          </a:bodyPr>
          <a:lstStyle/>
          <a:p>
            <a:pPr marL="12700">
              <a:lnSpc>
                <a:spcPct val="100000"/>
              </a:lnSpc>
              <a:spcBef>
                <a:spcPts val="865"/>
              </a:spcBef>
            </a:pPr>
            <a:r>
              <a:rPr sz="2000" dirty="0">
                <a:latin typeface="Calibri"/>
                <a:cs typeface="Calibri"/>
              </a:rPr>
              <a:t>•</a:t>
            </a:r>
          </a:p>
          <a:p>
            <a:pPr marL="12700">
              <a:lnSpc>
                <a:spcPct val="100000"/>
              </a:lnSpc>
              <a:spcBef>
                <a:spcPts val="770"/>
              </a:spcBef>
            </a:pPr>
            <a:r>
              <a:rPr sz="2000" dirty="0">
                <a:latin typeface="Calibri"/>
                <a:cs typeface="Calibri"/>
              </a:rPr>
              <a:t>•</a:t>
            </a:r>
          </a:p>
          <a:p>
            <a:pPr marL="12700">
              <a:lnSpc>
                <a:spcPct val="100000"/>
              </a:lnSpc>
              <a:spcBef>
                <a:spcPts val="755"/>
              </a:spcBef>
            </a:pPr>
            <a:r>
              <a:rPr sz="2000" dirty="0">
                <a:latin typeface="Calibri"/>
                <a:cs typeface="Calibri"/>
              </a:rPr>
              <a:t>•</a:t>
            </a:r>
          </a:p>
          <a:p>
            <a:pPr marL="12700">
              <a:lnSpc>
                <a:spcPct val="100000"/>
              </a:lnSpc>
              <a:spcBef>
                <a:spcPts val="755"/>
              </a:spcBef>
            </a:pPr>
            <a:r>
              <a:rPr sz="2000" dirty="0">
                <a:latin typeface="Calibri"/>
                <a:cs typeface="Calibri"/>
              </a:rPr>
              <a:t>•</a:t>
            </a:r>
          </a:p>
        </p:txBody>
      </p:sp>
      <p:sp>
        <p:nvSpPr>
          <p:cNvPr id="6" name="object 6"/>
          <p:cNvSpPr txBox="1"/>
          <p:nvPr/>
        </p:nvSpPr>
        <p:spPr>
          <a:xfrm>
            <a:off x="965471" y="4920614"/>
            <a:ext cx="3483610" cy="330835"/>
          </a:xfrm>
          <a:prstGeom prst="rect">
            <a:avLst/>
          </a:prstGeom>
        </p:spPr>
        <p:txBody>
          <a:bodyPr vert="horz" wrap="square" lIns="0" tIns="12700" rIns="0" bIns="0" rtlCol="0">
            <a:spAutoFit/>
          </a:bodyPr>
          <a:lstStyle/>
          <a:p>
            <a:pPr marL="12700">
              <a:lnSpc>
                <a:spcPct val="100000"/>
              </a:lnSpc>
              <a:spcBef>
                <a:spcPts val="100"/>
              </a:spcBef>
            </a:pPr>
            <a:r>
              <a:rPr sz="2000" spc="-5" dirty="0">
                <a:latin typeface="Calibri"/>
                <a:cs typeface="Calibri"/>
              </a:rPr>
              <a:t>The </a:t>
            </a:r>
            <a:r>
              <a:rPr sz="2000" spc="-10" dirty="0">
                <a:latin typeface="Calibri"/>
                <a:cs typeface="Calibri"/>
              </a:rPr>
              <a:t>level </a:t>
            </a:r>
            <a:r>
              <a:rPr sz="2000" spc="-5" dirty="0">
                <a:latin typeface="Calibri"/>
                <a:cs typeface="Calibri"/>
              </a:rPr>
              <a:t>of </a:t>
            </a:r>
            <a:r>
              <a:rPr sz="2000" spc="-10" dirty="0">
                <a:latin typeface="Calibri"/>
                <a:cs typeface="Calibri"/>
              </a:rPr>
              <a:t>parental</a:t>
            </a:r>
            <a:r>
              <a:rPr sz="2000" spc="-45" dirty="0">
                <a:latin typeface="Calibri"/>
                <a:cs typeface="Calibri"/>
              </a:rPr>
              <a:t> </a:t>
            </a:r>
            <a:r>
              <a:rPr sz="2000" spc="-5" dirty="0">
                <a:latin typeface="Calibri"/>
                <a:cs typeface="Calibri"/>
              </a:rPr>
              <a:t>engagement</a:t>
            </a:r>
            <a:endParaRPr sz="2000" dirty="0">
              <a:latin typeface="Calibri"/>
              <a:cs typeface="Calibri"/>
            </a:endParaRPr>
          </a:p>
        </p:txBody>
      </p:sp>
      <p:sp>
        <p:nvSpPr>
          <p:cNvPr id="7" name="object 7"/>
          <p:cNvSpPr/>
          <p:nvPr/>
        </p:nvSpPr>
        <p:spPr>
          <a:xfrm>
            <a:off x="6076189" y="3619110"/>
            <a:ext cx="3790315" cy="1199515"/>
          </a:xfrm>
          <a:custGeom>
            <a:avLst/>
            <a:gdLst/>
            <a:ahLst/>
            <a:cxnLst/>
            <a:rect l="l" t="t" r="r" b="b"/>
            <a:pathLst>
              <a:path w="3790315" h="1199514">
                <a:moveTo>
                  <a:pt x="0" y="1199388"/>
                </a:moveTo>
                <a:lnTo>
                  <a:pt x="3790188" y="1199388"/>
                </a:lnTo>
                <a:lnTo>
                  <a:pt x="3790188" y="0"/>
                </a:lnTo>
                <a:lnTo>
                  <a:pt x="0" y="0"/>
                </a:lnTo>
                <a:lnTo>
                  <a:pt x="0" y="1199388"/>
                </a:lnTo>
                <a:close/>
              </a:path>
            </a:pathLst>
          </a:custGeom>
          <a:solidFill>
            <a:srgbClr val="DEECEF"/>
          </a:solidFill>
        </p:spPr>
        <p:txBody>
          <a:bodyPr wrap="square" lIns="0" tIns="0" rIns="0" bIns="0" rtlCol="0"/>
          <a:lstStyle/>
          <a:p>
            <a:endParaRPr/>
          </a:p>
        </p:txBody>
      </p:sp>
      <p:sp>
        <p:nvSpPr>
          <p:cNvPr id="8" name="object 8"/>
          <p:cNvSpPr/>
          <p:nvPr/>
        </p:nvSpPr>
        <p:spPr>
          <a:xfrm>
            <a:off x="6096000" y="3583367"/>
            <a:ext cx="3830320" cy="1237615"/>
          </a:xfrm>
          <a:custGeom>
            <a:avLst/>
            <a:gdLst/>
            <a:ahLst/>
            <a:cxnLst/>
            <a:rect l="l" t="t" r="r" b="b"/>
            <a:pathLst>
              <a:path w="3830320" h="1237614">
                <a:moveTo>
                  <a:pt x="3810000" y="0"/>
                </a:moveTo>
                <a:lnTo>
                  <a:pt x="19812" y="0"/>
                </a:lnTo>
                <a:lnTo>
                  <a:pt x="12215" y="1595"/>
                </a:lnTo>
                <a:lnTo>
                  <a:pt x="5905" y="5905"/>
                </a:lnTo>
                <a:lnTo>
                  <a:pt x="1595" y="12215"/>
                </a:lnTo>
                <a:lnTo>
                  <a:pt x="0" y="19811"/>
                </a:lnTo>
                <a:lnTo>
                  <a:pt x="0" y="1219200"/>
                </a:lnTo>
                <a:lnTo>
                  <a:pt x="1595" y="1226558"/>
                </a:lnTo>
                <a:lnTo>
                  <a:pt x="5905" y="1232344"/>
                </a:lnTo>
                <a:lnTo>
                  <a:pt x="12215" y="1236130"/>
                </a:lnTo>
                <a:lnTo>
                  <a:pt x="19812" y="1237488"/>
                </a:lnTo>
                <a:lnTo>
                  <a:pt x="3810000" y="1237488"/>
                </a:lnTo>
                <a:lnTo>
                  <a:pt x="3817596" y="1236130"/>
                </a:lnTo>
                <a:lnTo>
                  <a:pt x="3823906" y="1232344"/>
                </a:lnTo>
                <a:lnTo>
                  <a:pt x="3828216" y="1226558"/>
                </a:lnTo>
                <a:lnTo>
                  <a:pt x="3829812" y="1219200"/>
                </a:lnTo>
                <a:lnTo>
                  <a:pt x="38100" y="1219200"/>
                </a:lnTo>
                <a:lnTo>
                  <a:pt x="19812" y="1199388"/>
                </a:lnTo>
                <a:lnTo>
                  <a:pt x="38100" y="1199388"/>
                </a:lnTo>
                <a:lnTo>
                  <a:pt x="38100" y="38100"/>
                </a:lnTo>
                <a:lnTo>
                  <a:pt x="19812" y="38100"/>
                </a:lnTo>
                <a:lnTo>
                  <a:pt x="38100" y="19811"/>
                </a:lnTo>
                <a:lnTo>
                  <a:pt x="3829812" y="19811"/>
                </a:lnTo>
                <a:lnTo>
                  <a:pt x="3828216" y="12215"/>
                </a:lnTo>
                <a:lnTo>
                  <a:pt x="3823906" y="5905"/>
                </a:lnTo>
                <a:lnTo>
                  <a:pt x="3817596" y="1595"/>
                </a:lnTo>
                <a:lnTo>
                  <a:pt x="3810000" y="0"/>
                </a:lnTo>
                <a:close/>
              </a:path>
              <a:path w="3830320" h="1237614">
                <a:moveTo>
                  <a:pt x="38100" y="1199388"/>
                </a:moveTo>
                <a:lnTo>
                  <a:pt x="19812" y="1199388"/>
                </a:lnTo>
                <a:lnTo>
                  <a:pt x="38100" y="1219200"/>
                </a:lnTo>
                <a:lnTo>
                  <a:pt x="38100" y="1199388"/>
                </a:lnTo>
                <a:close/>
              </a:path>
              <a:path w="3830320" h="1237614">
                <a:moveTo>
                  <a:pt x="3791712" y="1199388"/>
                </a:moveTo>
                <a:lnTo>
                  <a:pt x="38100" y="1199388"/>
                </a:lnTo>
                <a:lnTo>
                  <a:pt x="38100" y="1219200"/>
                </a:lnTo>
                <a:lnTo>
                  <a:pt x="3791712" y="1219200"/>
                </a:lnTo>
                <a:lnTo>
                  <a:pt x="3791712" y="1199388"/>
                </a:lnTo>
                <a:close/>
              </a:path>
              <a:path w="3830320" h="1237614">
                <a:moveTo>
                  <a:pt x="3791712" y="19811"/>
                </a:moveTo>
                <a:lnTo>
                  <a:pt x="3791712" y="1219200"/>
                </a:lnTo>
                <a:lnTo>
                  <a:pt x="3810000" y="1199388"/>
                </a:lnTo>
                <a:lnTo>
                  <a:pt x="3829812" y="1199388"/>
                </a:lnTo>
                <a:lnTo>
                  <a:pt x="3829812" y="38100"/>
                </a:lnTo>
                <a:lnTo>
                  <a:pt x="3810000" y="38100"/>
                </a:lnTo>
                <a:lnTo>
                  <a:pt x="3791712" y="19811"/>
                </a:lnTo>
                <a:close/>
              </a:path>
              <a:path w="3830320" h="1237614">
                <a:moveTo>
                  <a:pt x="3829812" y="1199388"/>
                </a:moveTo>
                <a:lnTo>
                  <a:pt x="3810000" y="1199388"/>
                </a:lnTo>
                <a:lnTo>
                  <a:pt x="3791712" y="1219200"/>
                </a:lnTo>
                <a:lnTo>
                  <a:pt x="3829812" y="1219200"/>
                </a:lnTo>
                <a:lnTo>
                  <a:pt x="3829812" y="1199388"/>
                </a:lnTo>
                <a:close/>
              </a:path>
              <a:path w="3830320" h="1237614">
                <a:moveTo>
                  <a:pt x="38100" y="19811"/>
                </a:moveTo>
                <a:lnTo>
                  <a:pt x="19812" y="38100"/>
                </a:lnTo>
                <a:lnTo>
                  <a:pt x="38100" y="38100"/>
                </a:lnTo>
                <a:lnTo>
                  <a:pt x="38100" y="19811"/>
                </a:lnTo>
                <a:close/>
              </a:path>
              <a:path w="3830320" h="1237614">
                <a:moveTo>
                  <a:pt x="3791712" y="19811"/>
                </a:moveTo>
                <a:lnTo>
                  <a:pt x="38100" y="19811"/>
                </a:lnTo>
                <a:lnTo>
                  <a:pt x="38100" y="38100"/>
                </a:lnTo>
                <a:lnTo>
                  <a:pt x="3791712" y="38100"/>
                </a:lnTo>
                <a:lnTo>
                  <a:pt x="3791712" y="19811"/>
                </a:lnTo>
                <a:close/>
              </a:path>
              <a:path w="3830320" h="1237614">
                <a:moveTo>
                  <a:pt x="3829812" y="19811"/>
                </a:moveTo>
                <a:lnTo>
                  <a:pt x="3791712" y="19811"/>
                </a:lnTo>
                <a:lnTo>
                  <a:pt x="3810000" y="38100"/>
                </a:lnTo>
                <a:lnTo>
                  <a:pt x="3829812" y="38100"/>
                </a:lnTo>
                <a:lnTo>
                  <a:pt x="3829812" y="19811"/>
                </a:lnTo>
                <a:close/>
              </a:path>
            </a:pathLst>
          </a:custGeom>
          <a:solidFill>
            <a:srgbClr val="000000"/>
          </a:solidFill>
        </p:spPr>
        <p:txBody>
          <a:bodyPr wrap="square" lIns="0" tIns="0" rIns="0" bIns="0" rtlCol="0"/>
          <a:lstStyle/>
          <a:p>
            <a:endParaRPr/>
          </a:p>
        </p:txBody>
      </p:sp>
      <p:sp>
        <p:nvSpPr>
          <p:cNvPr id="9" name="object 9"/>
          <p:cNvSpPr txBox="1"/>
          <p:nvPr/>
        </p:nvSpPr>
        <p:spPr>
          <a:xfrm>
            <a:off x="6115812" y="3619499"/>
            <a:ext cx="3790315" cy="1122680"/>
          </a:xfrm>
          <a:prstGeom prst="rect">
            <a:avLst/>
          </a:prstGeom>
        </p:spPr>
        <p:txBody>
          <a:bodyPr vert="horz" wrap="square" lIns="0" tIns="12700" rIns="0" bIns="0" rtlCol="0">
            <a:spAutoFit/>
          </a:bodyPr>
          <a:lstStyle/>
          <a:p>
            <a:pPr marL="89535" marR="116205">
              <a:lnSpc>
                <a:spcPct val="100000"/>
              </a:lnSpc>
              <a:spcBef>
                <a:spcPts val="100"/>
              </a:spcBef>
            </a:pPr>
            <a:r>
              <a:rPr sz="1800" spc="-5" dirty="0">
                <a:latin typeface="Calibri"/>
                <a:cs typeface="Calibri"/>
              </a:rPr>
              <a:t>Due </a:t>
            </a:r>
            <a:r>
              <a:rPr sz="1800" spc="-10" dirty="0">
                <a:latin typeface="Calibri"/>
                <a:cs typeface="Calibri"/>
              </a:rPr>
              <a:t>to </a:t>
            </a:r>
            <a:r>
              <a:rPr sz="1800" spc="-5" dirty="0">
                <a:latin typeface="Calibri"/>
                <a:cs typeface="Calibri"/>
              </a:rPr>
              <a:t>popular demand </a:t>
            </a:r>
            <a:r>
              <a:rPr sz="1800" spc="-15" dirty="0">
                <a:latin typeface="Calibri"/>
                <a:cs typeface="Calibri"/>
              </a:rPr>
              <a:t>for </a:t>
            </a:r>
            <a:r>
              <a:rPr sz="1800" spc="-10" dirty="0">
                <a:latin typeface="Calibri"/>
                <a:cs typeface="Calibri"/>
              </a:rPr>
              <a:t>Early </a:t>
            </a:r>
            <a:r>
              <a:rPr sz="1800" spc="-35" dirty="0">
                <a:latin typeface="Calibri"/>
                <a:cs typeface="Calibri"/>
              </a:rPr>
              <a:t>Years  </a:t>
            </a:r>
            <a:r>
              <a:rPr sz="1800" spc="-5" dirty="0">
                <a:latin typeface="Calibri"/>
                <a:cs typeface="Calibri"/>
              </a:rPr>
              <a:t>places </a:t>
            </a:r>
            <a:r>
              <a:rPr sz="1800" spc="-10" dirty="0">
                <a:latin typeface="Calibri"/>
                <a:cs typeface="Calibri"/>
              </a:rPr>
              <a:t>we recommend you </a:t>
            </a:r>
            <a:r>
              <a:rPr sz="1800" dirty="0">
                <a:latin typeface="Calibri"/>
                <a:cs typeface="Calibri"/>
              </a:rPr>
              <a:t>apply </a:t>
            </a:r>
            <a:r>
              <a:rPr sz="1800" spc="-15" dirty="0">
                <a:latin typeface="Calibri"/>
                <a:cs typeface="Calibri"/>
              </a:rPr>
              <a:t>for </a:t>
            </a:r>
            <a:r>
              <a:rPr sz="1800" dirty="0">
                <a:latin typeface="Calibri"/>
                <a:cs typeface="Calibri"/>
              </a:rPr>
              <a:t>a  </a:t>
            </a:r>
            <a:r>
              <a:rPr sz="1800" spc="-10" dirty="0">
                <a:latin typeface="Calibri"/>
                <a:cs typeface="Calibri"/>
              </a:rPr>
              <a:t>nursery </a:t>
            </a:r>
            <a:r>
              <a:rPr sz="1800" spc="-5" dirty="0">
                <a:latin typeface="Calibri"/>
                <a:cs typeface="Calibri"/>
              </a:rPr>
              <a:t>place </a:t>
            </a:r>
            <a:r>
              <a:rPr sz="1800" spc="-15" dirty="0">
                <a:latin typeface="Calibri"/>
                <a:cs typeface="Calibri"/>
              </a:rPr>
              <a:t>before </a:t>
            </a:r>
            <a:r>
              <a:rPr sz="1800" spc="-10" dirty="0">
                <a:latin typeface="Calibri"/>
                <a:cs typeface="Calibri"/>
              </a:rPr>
              <a:t>your </a:t>
            </a:r>
            <a:r>
              <a:rPr sz="1800" spc="-20" dirty="0">
                <a:latin typeface="Calibri"/>
                <a:cs typeface="Calibri"/>
              </a:rPr>
              <a:t>child’s </a:t>
            </a:r>
            <a:r>
              <a:rPr sz="1800" spc="-15" dirty="0">
                <a:latin typeface="Calibri"/>
                <a:cs typeface="Calibri"/>
              </a:rPr>
              <a:t>first  </a:t>
            </a:r>
            <a:r>
              <a:rPr sz="1800" spc="-25" dirty="0">
                <a:latin typeface="Calibri"/>
                <a:cs typeface="Calibri"/>
              </a:rPr>
              <a:t>birthday.</a:t>
            </a:r>
            <a:endParaRPr sz="1800" dirty="0">
              <a:latin typeface="Calibri"/>
              <a:cs typeface="Calibri"/>
            </a:endParaRPr>
          </a:p>
        </p:txBody>
      </p:sp>
      <p:sp>
        <p:nvSpPr>
          <p:cNvPr id="10" name="object 10"/>
          <p:cNvSpPr/>
          <p:nvPr/>
        </p:nvSpPr>
        <p:spPr>
          <a:xfrm>
            <a:off x="3461213" y="5479595"/>
            <a:ext cx="4186554" cy="1199515"/>
          </a:xfrm>
          <a:custGeom>
            <a:avLst/>
            <a:gdLst/>
            <a:ahLst/>
            <a:cxnLst/>
            <a:rect l="l" t="t" r="r" b="b"/>
            <a:pathLst>
              <a:path w="4186554" h="1199514">
                <a:moveTo>
                  <a:pt x="0" y="1199388"/>
                </a:moveTo>
                <a:lnTo>
                  <a:pt x="4186428" y="1199388"/>
                </a:lnTo>
                <a:lnTo>
                  <a:pt x="4186428" y="0"/>
                </a:lnTo>
                <a:lnTo>
                  <a:pt x="0" y="0"/>
                </a:lnTo>
                <a:lnTo>
                  <a:pt x="0" y="1199388"/>
                </a:lnTo>
                <a:close/>
              </a:path>
            </a:pathLst>
          </a:custGeom>
          <a:solidFill>
            <a:srgbClr val="C4BCC6"/>
          </a:solidFill>
        </p:spPr>
        <p:txBody>
          <a:bodyPr wrap="square" lIns="0" tIns="0" rIns="0" bIns="0" rtlCol="0"/>
          <a:lstStyle/>
          <a:p>
            <a:endParaRPr/>
          </a:p>
        </p:txBody>
      </p:sp>
      <p:sp>
        <p:nvSpPr>
          <p:cNvPr id="11" name="object 11"/>
          <p:cNvSpPr/>
          <p:nvPr/>
        </p:nvSpPr>
        <p:spPr>
          <a:xfrm>
            <a:off x="3442924" y="5459783"/>
            <a:ext cx="4224655" cy="1239520"/>
          </a:xfrm>
          <a:custGeom>
            <a:avLst/>
            <a:gdLst/>
            <a:ahLst/>
            <a:cxnLst/>
            <a:rect l="l" t="t" r="r" b="b"/>
            <a:pathLst>
              <a:path w="4224655" h="1239520">
                <a:moveTo>
                  <a:pt x="4204716" y="0"/>
                </a:moveTo>
                <a:lnTo>
                  <a:pt x="18287" y="0"/>
                </a:lnTo>
                <a:lnTo>
                  <a:pt x="10929" y="1595"/>
                </a:lnTo>
                <a:lnTo>
                  <a:pt x="5143" y="5905"/>
                </a:lnTo>
                <a:lnTo>
                  <a:pt x="1357" y="12215"/>
                </a:lnTo>
                <a:lnTo>
                  <a:pt x="0" y="19812"/>
                </a:lnTo>
                <a:lnTo>
                  <a:pt x="0" y="1219200"/>
                </a:lnTo>
                <a:lnTo>
                  <a:pt x="1357" y="1226796"/>
                </a:lnTo>
                <a:lnTo>
                  <a:pt x="5143" y="1233106"/>
                </a:lnTo>
                <a:lnTo>
                  <a:pt x="10929" y="1237416"/>
                </a:lnTo>
                <a:lnTo>
                  <a:pt x="18287" y="1239012"/>
                </a:lnTo>
                <a:lnTo>
                  <a:pt x="4204716" y="1239012"/>
                </a:lnTo>
                <a:lnTo>
                  <a:pt x="4212312" y="1237416"/>
                </a:lnTo>
                <a:lnTo>
                  <a:pt x="4218622" y="1233106"/>
                </a:lnTo>
                <a:lnTo>
                  <a:pt x="4222932" y="1226796"/>
                </a:lnTo>
                <a:lnTo>
                  <a:pt x="4224528" y="1219200"/>
                </a:lnTo>
                <a:lnTo>
                  <a:pt x="38100" y="1219200"/>
                </a:lnTo>
                <a:lnTo>
                  <a:pt x="18287" y="1200912"/>
                </a:lnTo>
                <a:lnTo>
                  <a:pt x="38100" y="1200912"/>
                </a:lnTo>
                <a:lnTo>
                  <a:pt x="38100" y="38100"/>
                </a:lnTo>
                <a:lnTo>
                  <a:pt x="18287" y="38100"/>
                </a:lnTo>
                <a:lnTo>
                  <a:pt x="38100" y="19812"/>
                </a:lnTo>
                <a:lnTo>
                  <a:pt x="4224528" y="19812"/>
                </a:lnTo>
                <a:lnTo>
                  <a:pt x="4222932" y="12215"/>
                </a:lnTo>
                <a:lnTo>
                  <a:pt x="4218622" y="5905"/>
                </a:lnTo>
                <a:lnTo>
                  <a:pt x="4212312" y="1595"/>
                </a:lnTo>
                <a:lnTo>
                  <a:pt x="4204716" y="0"/>
                </a:lnTo>
                <a:close/>
              </a:path>
              <a:path w="4224655" h="1239520">
                <a:moveTo>
                  <a:pt x="38100" y="1200912"/>
                </a:moveTo>
                <a:lnTo>
                  <a:pt x="18287" y="1200912"/>
                </a:lnTo>
                <a:lnTo>
                  <a:pt x="38100" y="1219200"/>
                </a:lnTo>
                <a:lnTo>
                  <a:pt x="38100" y="1200912"/>
                </a:lnTo>
                <a:close/>
              </a:path>
              <a:path w="4224655" h="1239520">
                <a:moveTo>
                  <a:pt x="4186428" y="1200912"/>
                </a:moveTo>
                <a:lnTo>
                  <a:pt x="38100" y="1200912"/>
                </a:lnTo>
                <a:lnTo>
                  <a:pt x="38100" y="1219200"/>
                </a:lnTo>
                <a:lnTo>
                  <a:pt x="4186428" y="1219200"/>
                </a:lnTo>
                <a:lnTo>
                  <a:pt x="4186428" y="1200912"/>
                </a:lnTo>
                <a:close/>
              </a:path>
              <a:path w="4224655" h="1239520">
                <a:moveTo>
                  <a:pt x="4186428" y="19812"/>
                </a:moveTo>
                <a:lnTo>
                  <a:pt x="4186428" y="1219200"/>
                </a:lnTo>
                <a:lnTo>
                  <a:pt x="4204716" y="1200912"/>
                </a:lnTo>
                <a:lnTo>
                  <a:pt x="4224528" y="1200912"/>
                </a:lnTo>
                <a:lnTo>
                  <a:pt x="4224528" y="38100"/>
                </a:lnTo>
                <a:lnTo>
                  <a:pt x="4204716" y="38100"/>
                </a:lnTo>
                <a:lnTo>
                  <a:pt x="4186428" y="19812"/>
                </a:lnTo>
                <a:close/>
              </a:path>
              <a:path w="4224655" h="1239520">
                <a:moveTo>
                  <a:pt x="4224528" y="1200912"/>
                </a:moveTo>
                <a:lnTo>
                  <a:pt x="4204716" y="1200912"/>
                </a:lnTo>
                <a:lnTo>
                  <a:pt x="4186428" y="1219200"/>
                </a:lnTo>
                <a:lnTo>
                  <a:pt x="4224528" y="1219200"/>
                </a:lnTo>
                <a:lnTo>
                  <a:pt x="4224528" y="1200912"/>
                </a:lnTo>
                <a:close/>
              </a:path>
              <a:path w="4224655" h="1239520">
                <a:moveTo>
                  <a:pt x="38100" y="19812"/>
                </a:moveTo>
                <a:lnTo>
                  <a:pt x="18287" y="38100"/>
                </a:lnTo>
                <a:lnTo>
                  <a:pt x="38100" y="38100"/>
                </a:lnTo>
                <a:lnTo>
                  <a:pt x="38100" y="19812"/>
                </a:lnTo>
                <a:close/>
              </a:path>
              <a:path w="4224655" h="1239520">
                <a:moveTo>
                  <a:pt x="4186428" y="19812"/>
                </a:moveTo>
                <a:lnTo>
                  <a:pt x="38100" y="19812"/>
                </a:lnTo>
                <a:lnTo>
                  <a:pt x="38100" y="38100"/>
                </a:lnTo>
                <a:lnTo>
                  <a:pt x="4186428" y="38100"/>
                </a:lnTo>
                <a:lnTo>
                  <a:pt x="4186428" y="19812"/>
                </a:lnTo>
                <a:close/>
              </a:path>
              <a:path w="4224655" h="1239520">
                <a:moveTo>
                  <a:pt x="4224528" y="19812"/>
                </a:moveTo>
                <a:lnTo>
                  <a:pt x="4186428" y="19812"/>
                </a:lnTo>
                <a:lnTo>
                  <a:pt x="4204716" y="38100"/>
                </a:lnTo>
                <a:lnTo>
                  <a:pt x="4224528" y="38100"/>
                </a:lnTo>
                <a:lnTo>
                  <a:pt x="4224528" y="19812"/>
                </a:lnTo>
                <a:close/>
              </a:path>
            </a:pathLst>
          </a:custGeom>
          <a:solidFill>
            <a:srgbClr val="000000"/>
          </a:solidFill>
        </p:spPr>
        <p:txBody>
          <a:bodyPr wrap="square" lIns="0" tIns="0" rIns="0" bIns="0" rtlCol="0"/>
          <a:lstStyle/>
          <a:p>
            <a:endParaRPr/>
          </a:p>
        </p:txBody>
      </p:sp>
      <p:sp>
        <p:nvSpPr>
          <p:cNvPr id="12" name="object 12"/>
          <p:cNvSpPr txBox="1"/>
          <p:nvPr/>
        </p:nvSpPr>
        <p:spPr>
          <a:xfrm>
            <a:off x="3442924" y="5556430"/>
            <a:ext cx="4186554" cy="1122680"/>
          </a:xfrm>
          <a:prstGeom prst="rect">
            <a:avLst/>
          </a:prstGeom>
        </p:spPr>
        <p:txBody>
          <a:bodyPr vert="horz" wrap="square" lIns="0" tIns="12700" rIns="0" bIns="0" rtlCol="0">
            <a:spAutoFit/>
          </a:bodyPr>
          <a:lstStyle/>
          <a:p>
            <a:pPr marL="90805" marR="136525">
              <a:lnSpc>
                <a:spcPct val="100000"/>
              </a:lnSpc>
              <a:spcBef>
                <a:spcPts val="100"/>
              </a:spcBef>
            </a:pPr>
            <a:r>
              <a:rPr sz="1800" spc="-5" dirty="0">
                <a:latin typeface="Calibri"/>
                <a:cs typeface="Calibri"/>
              </a:rPr>
              <a:t>Should </a:t>
            </a:r>
            <a:r>
              <a:rPr sz="1800" spc="-10" dirty="0">
                <a:latin typeface="Calibri"/>
                <a:cs typeface="Calibri"/>
              </a:rPr>
              <a:t>you </a:t>
            </a:r>
            <a:r>
              <a:rPr sz="1800" dirty="0">
                <a:latin typeface="Calibri"/>
                <a:cs typeface="Calibri"/>
              </a:rPr>
              <a:t>wish </a:t>
            </a:r>
            <a:r>
              <a:rPr sz="1800" spc="-10" dirty="0">
                <a:latin typeface="Calibri"/>
                <a:cs typeface="Calibri"/>
              </a:rPr>
              <a:t>to </a:t>
            </a:r>
            <a:r>
              <a:rPr sz="1800" dirty="0">
                <a:latin typeface="Calibri"/>
                <a:cs typeface="Calibri"/>
              </a:rPr>
              <a:t>apply </a:t>
            </a:r>
            <a:r>
              <a:rPr sz="1800" spc="-15" dirty="0">
                <a:latin typeface="Calibri"/>
                <a:cs typeface="Calibri"/>
              </a:rPr>
              <a:t>for </a:t>
            </a:r>
            <a:r>
              <a:rPr sz="1800" dirty="0">
                <a:latin typeface="Calibri"/>
                <a:cs typeface="Calibri"/>
              </a:rPr>
              <a:t>a </a:t>
            </a:r>
            <a:r>
              <a:rPr sz="1800" spc="-5" dirty="0">
                <a:latin typeface="Calibri"/>
                <a:cs typeface="Calibri"/>
              </a:rPr>
              <a:t>place </a:t>
            </a:r>
            <a:r>
              <a:rPr sz="1800" dirty="0">
                <a:latin typeface="Calibri"/>
                <a:cs typeface="Calibri"/>
              </a:rPr>
              <a:t>at </a:t>
            </a:r>
            <a:r>
              <a:rPr sz="1800" spc="-5" dirty="0">
                <a:latin typeface="Calibri"/>
                <a:cs typeface="Calibri"/>
              </a:rPr>
              <a:t>our  school </a:t>
            </a:r>
            <a:r>
              <a:rPr sz="1800" spc="-10" dirty="0">
                <a:latin typeface="Calibri"/>
                <a:cs typeface="Calibri"/>
              </a:rPr>
              <a:t>you can </a:t>
            </a:r>
            <a:r>
              <a:rPr sz="1800" spc="-5" dirty="0">
                <a:latin typeface="Calibri"/>
                <a:cs typeface="Calibri"/>
              </a:rPr>
              <a:t>do so on </a:t>
            </a:r>
            <a:r>
              <a:rPr sz="1800" dirty="0">
                <a:latin typeface="Calibri"/>
                <a:cs typeface="Calibri"/>
              </a:rPr>
              <a:t>the </a:t>
            </a:r>
            <a:r>
              <a:rPr sz="1800" spc="-10" dirty="0">
                <a:latin typeface="Calibri"/>
                <a:cs typeface="Calibri"/>
              </a:rPr>
              <a:t>website </a:t>
            </a:r>
            <a:r>
              <a:rPr sz="1800" spc="-5" dirty="0">
                <a:latin typeface="Calibri"/>
                <a:cs typeface="Calibri"/>
              </a:rPr>
              <a:t>or by  </a:t>
            </a:r>
            <a:r>
              <a:rPr sz="1800" spc="-10" dirty="0">
                <a:latin typeface="Calibri"/>
                <a:cs typeface="Calibri"/>
              </a:rPr>
              <a:t>contacting </a:t>
            </a:r>
            <a:r>
              <a:rPr sz="1800" dirty="0">
                <a:latin typeface="Calibri"/>
                <a:cs typeface="Calibri"/>
              </a:rPr>
              <a:t>the </a:t>
            </a:r>
            <a:r>
              <a:rPr sz="1800" spc="-5" dirty="0">
                <a:latin typeface="Calibri"/>
                <a:cs typeface="Calibri"/>
              </a:rPr>
              <a:t>school </a:t>
            </a:r>
            <a:r>
              <a:rPr sz="1800" spc="-15" dirty="0">
                <a:latin typeface="Calibri"/>
                <a:cs typeface="Calibri"/>
              </a:rPr>
              <a:t>for </a:t>
            </a:r>
            <a:r>
              <a:rPr sz="1800" dirty="0">
                <a:latin typeface="Calibri"/>
                <a:cs typeface="Calibri"/>
              </a:rPr>
              <a:t>an </a:t>
            </a:r>
            <a:r>
              <a:rPr sz="1800" spc="-5" dirty="0">
                <a:latin typeface="Calibri"/>
                <a:cs typeface="Calibri"/>
              </a:rPr>
              <a:t>application  </a:t>
            </a:r>
            <a:r>
              <a:rPr sz="1800" spc="-15" dirty="0">
                <a:latin typeface="Calibri"/>
                <a:cs typeface="Calibri"/>
              </a:rPr>
              <a:t>form.</a:t>
            </a:r>
            <a:endParaRPr sz="1800"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084" y="121426"/>
            <a:ext cx="4112260" cy="695325"/>
          </a:xfrm>
          <a:prstGeom prst="rect">
            <a:avLst/>
          </a:prstGeom>
        </p:spPr>
        <p:txBody>
          <a:bodyPr vert="horz" wrap="square" lIns="0" tIns="11430" rIns="0" bIns="0" rtlCol="0">
            <a:spAutoFit/>
          </a:bodyPr>
          <a:lstStyle/>
          <a:p>
            <a:pPr marL="12700">
              <a:lnSpc>
                <a:spcPct val="100000"/>
              </a:lnSpc>
              <a:spcBef>
                <a:spcPts val="90"/>
              </a:spcBef>
            </a:pPr>
            <a:r>
              <a:rPr spc="-40" dirty="0"/>
              <a:t>Admissions</a:t>
            </a:r>
            <a:r>
              <a:rPr spc="-25" dirty="0"/>
              <a:t> </a:t>
            </a:r>
            <a:r>
              <a:rPr spc="-50" dirty="0"/>
              <a:t>Stages</a:t>
            </a:r>
          </a:p>
        </p:txBody>
      </p:sp>
      <p:sp>
        <p:nvSpPr>
          <p:cNvPr id="3" name="object 3"/>
          <p:cNvSpPr txBox="1"/>
          <p:nvPr/>
        </p:nvSpPr>
        <p:spPr>
          <a:xfrm>
            <a:off x="261192" y="704142"/>
            <a:ext cx="4665980" cy="1154430"/>
          </a:xfrm>
          <a:prstGeom prst="rect">
            <a:avLst/>
          </a:prstGeom>
        </p:spPr>
        <p:txBody>
          <a:bodyPr vert="horz" wrap="square" lIns="0" tIns="47625" rIns="0" bIns="0" rtlCol="0">
            <a:spAutoFit/>
          </a:bodyPr>
          <a:lstStyle/>
          <a:p>
            <a:pPr marL="12700" marR="5080">
              <a:lnSpc>
                <a:spcPts val="2160"/>
              </a:lnSpc>
              <a:spcBef>
                <a:spcPts val="375"/>
              </a:spcBef>
            </a:pPr>
            <a:r>
              <a:rPr sz="2000" spc="-10" dirty="0">
                <a:latin typeface="Calibri"/>
                <a:cs typeface="Calibri"/>
              </a:rPr>
              <a:t>There are </a:t>
            </a:r>
            <a:r>
              <a:rPr sz="2000" spc="-5" dirty="0">
                <a:latin typeface="Calibri"/>
                <a:cs typeface="Calibri"/>
              </a:rPr>
              <a:t>three </a:t>
            </a:r>
            <a:r>
              <a:rPr sz="2000" spc="-15" dirty="0">
                <a:latin typeface="Calibri"/>
                <a:cs typeface="Calibri"/>
              </a:rPr>
              <a:t>separate </a:t>
            </a:r>
            <a:r>
              <a:rPr sz="2000" spc="-5" dirty="0">
                <a:latin typeface="Calibri"/>
                <a:cs typeface="Calibri"/>
              </a:rPr>
              <a:t>admission </a:t>
            </a:r>
            <a:r>
              <a:rPr sz="2000" spc="-10" dirty="0">
                <a:latin typeface="Calibri"/>
                <a:cs typeface="Calibri"/>
              </a:rPr>
              <a:t>stages </a:t>
            </a:r>
            <a:r>
              <a:rPr sz="2000" dirty="0">
                <a:latin typeface="Calibri"/>
                <a:cs typeface="Calibri"/>
              </a:rPr>
              <a:t>–  </a:t>
            </a:r>
            <a:r>
              <a:rPr sz="2000" spc="-25" dirty="0">
                <a:latin typeface="Calibri"/>
                <a:cs typeface="Calibri"/>
              </a:rPr>
              <a:t>Nursery, </a:t>
            </a:r>
            <a:r>
              <a:rPr sz="2000" spc="-5" dirty="0">
                <a:latin typeface="Calibri"/>
                <a:cs typeface="Calibri"/>
              </a:rPr>
              <a:t>Reception </a:t>
            </a:r>
            <a:r>
              <a:rPr sz="2000" dirty="0">
                <a:latin typeface="Calibri"/>
                <a:cs typeface="Calibri"/>
              </a:rPr>
              <a:t>and KS2 </a:t>
            </a:r>
            <a:r>
              <a:rPr sz="2000" spc="-30" dirty="0">
                <a:latin typeface="Calibri"/>
                <a:cs typeface="Calibri"/>
              </a:rPr>
              <a:t>(Year </a:t>
            </a:r>
            <a:r>
              <a:rPr sz="2000" dirty="0">
                <a:latin typeface="Calibri"/>
                <a:cs typeface="Calibri"/>
              </a:rPr>
              <a:t>3). </a:t>
            </a:r>
            <a:r>
              <a:rPr sz="2000" spc="-5" dirty="0">
                <a:latin typeface="Calibri"/>
                <a:cs typeface="Calibri"/>
              </a:rPr>
              <a:t>The  maximum </a:t>
            </a:r>
            <a:r>
              <a:rPr sz="2000" spc="-10" dirty="0">
                <a:latin typeface="Calibri"/>
                <a:cs typeface="Calibri"/>
              </a:rPr>
              <a:t>numbers </a:t>
            </a:r>
            <a:r>
              <a:rPr sz="2000" spc="-5" dirty="0">
                <a:latin typeface="Calibri"/>
                <a:cs typeface="Calibri"/>
              </a:rPr>
              <a:t>of pupils in each of </a:t>
            </a:r>
            <a:r>
              <a:rPr sz="2000" dirty="0">
                <a:latin typeface="Calibri"/>
                <a:cs typeface="Calibri"/>
              </a:rPr>
              <a:t>these  </a:t>
            </a:r>
            <a:r>
              <a:rPr sz="2000" spc="-10" dirty="0">
                <a:latin typeface="Calibri"/>
                <a:cs typeface="Calibri"/>
              </a:rPr>
              <a:t>stages </a:t>
            </a:r>
            <a:r>
              <a:rPr sz="2000" spc="-35" dirty="0">
                <a:latin typeface="Calibri"/>
                <a:cs typeface="Calibri"/>
              </a:rPr>
              <a:t>differ, </a:t>
            </a:r>
            <a:r>
              <a:rPr sz="2000" dirty="0">
                <a:latin typeface="Calibri"/>
                <a:cs typeface="Calibri"/>
              </a:rPr>
              <a:t>and as </a:t>
            </a:r>
            <a:r>
              <a:rPr sz="2000" spc="-10" dirty="0">
                <a:latin typeface="Calibri"/>
                <a:cs typeface="Calibri"/>
              </a:rPr>
              <a:t>we </a:t>
            </a:r>
            <a:r>
              <a:rPr sz="2000" spc="-15" dirty="0">
                <a:latin typeface="Calibri"/>
                <a:cs typeface="Calibri"/>
              </a:rPr>
              <a:t>are </a:t>
            </a:r>
            <a:r>
              <a:rPr sz="2000" dirty="0">
                <a:latin typeface="Calibri"/>
                <a:cs typeface="Calibri"/>
              </a:rPr>
              <a:t>an</a:t>
            </a:r>
            <a:r>
              <a:rPr sz="2000" spc="35" dirty="0">
                <a:latin typeface="Calibri"/>
                <a:cs typeface="Calibri"/>
              </a:rPr>
              <a:t> </a:t>
            </a:r>
            <a:r>
              <a:rPr sz="2000" spc="-5" dirty="0">
                <a:latin typeface="Calibri"/>
                <a:cs typeface="Calibri"/>
              </a:rPr>
              <a:t>independent</a:t>
            </a:r>
            <a:endParaRPr sz="2000" dirty="0">
              <a:latin typeface="Calibri"/>
              <a:cs typeface="Calibri"/>
            </a:endParaRPr>
          </a:p>
        </p:txBody>
      </p:sp>
      <p:sp>
        <p:nvSpPr>
          <p:cNvPr id="4" name="object 4"/>
          <p:cNvSpPr txBox="1"/>
          <p:nvPr/>
        </p:nvSpPr>
        <p:spPr>
          <a:xfrm>
            <a:off x="261192" y="1980245"/>
            <a:ext cx="4940935" cy="2327275"/>
          </a:xfrm>
          <a:prstGeom prst="rect">
            <a:avLst/>
          </a:prstGeom>
        </p:spPr>
        <p:txBody>
          <a:bodyPr vert="horz" wrap="square" lIns="0" tIns="108585" rIns="0" bIns="0" rtlCol="0">
            <a:spAutoFit/>
          </a:bodyPr>
          <a:lstStyle/>
          <a:p>
            <a:pPr marL="12700">
              <a:lnSpc>
                <a:spcPct val="100000"/>
              </a:lnSpc>
              <a:spcBef>
                <a:spcPts val="855"/>
              </a:spcBef>
            </a:pPr>
            <a:r>
              <a:rPr sz="2000" spc="-10" dirty="0">
                <a:latin typeface="Calibri"/>
                <a:cs typeface="Calibri"/>
              </a:rPr>
              <a:t>determine </a:t>
            </a:r>
            <a:r>
              <a:rPr sz="2000" spc="-5" dirty="0">
                <a:latin typeface="Calibri"/>
                <a:cs typeface="Calibri"/>
              </a:rPr>
              <a:t>allocation of</a:t>
            </a:r>
            <a:r>
              <a:rPr sz="2000" spc="35" dirty="0">
                <a:latin typeface="Calibri"/>
                <a:cs typeface="Calibri"/>
              </a:rPr>
              <a:t> </a:t>
            </a:r>
            <a:r>
              <a:rPr sz="2000" spc="-5" dirty="0">
                <a:latin typeface="Calibri"/>
                <a:cs typeface="Calibri"/>
              </a:rPr>
              <a:t>places.</a:t>
            </a:r>
            <a:endParaRPr sz="2000" dirty="0">
              <a:latin typeface="Calibri"/>
              <a:cs typeface="Calibri"/>
            </a:endParaRPr>
          </a:p>
          <a:p>
            <a:pPr marL="12700" marR="193040">
              <a:lnSpc>
                <a:spcPts val="2160"/>
              </a:lnSpc>
              <a:spcBef>
                <a:spcPts val="1025"/>
              </a:spcBef>
            </a:pPr>
            <a:r>
              <a:rPr sz="2000" spc="-5" dirty="0">
                <a:latin typeface="Calibri"/>
                <a:cs typeface="Calibri"/>
              </a:rPr>
              <a:t>The </a:t>
            </a:r>
            <a:r>
              <a:rPr sz="2000" spc="-10" dirty="0">
                <a:latin typeface="Calibri"/>
                <a:cs typeface="Calibri"/>
              </a:rPr>
              <a:t>nursery </a:t>
            </a:r>
            <a:r>
              <a:rPr sz="2000" spc="-5" dirty="0">
                <a:latin typeface="Calibri"/>
                <a:cs typeface="Calibri"/>
              </a:rPr>
              <a:t>admissions criteria </a:t>
            </a:r>
            <a:r>
              <a:rPr sz="2000" dirty="0">
                <a:latin typeface="Calibri"/>
                <a:cs typeface="Calibri"/>
              </a:rPr>
              <a:t>will </a:t>
            </a:r>
            <a:r>
              <a:rPr sz="2000" spc="-15" dirty="0">
                <a:latin typeface="Calibri"/>
                <a:cs typeface="Calibri"/>
              </a:rPr>
              <a:t>follow </a:t>
            </a:r>
            <a:r>
              <a:rPr sz="2000" dirty="0">
                <a:latin typeface="Calibri"/>
                <a:cs typeface="Calibri"/>
              </a:rPr>
              <a:t>the  </a:t>
            </a:r>
            <a:r>
              <a:rPr sz="2000" spc="-10" dirty="0">
                <a:latin typeface="Calibri"/>
                <a:cs typeface="Calibri"/>
              </a:rPr>
              <a:t>process </a:t>
            </a:r>
            <a:r>
              <a:rPr sz="2000" dirty="0">
                <a:latin typeface="Calibri"/>
                <a:cs typeface="Calibri"/>
              </a:rPr>
              <a:t>as outlined </a:t>
            </a:r>
            <a:r>
              <a:rPr sz="2000" spc="-10" dirty="0">
                <a:latin typeface="Calibri"/>
                <a:cs typeface="Calibri"/>
              </a:rPr>
              <a:t>above, </a:t>
            </a:r>
            <a:r>
              <a:rPr sz="2000" dirty="0">
                <a:latin typeface="Calibri"/>
                <a:cs typeface="Calibri"/>
              </a:rPr>
              <a:t>the </a:t>
            </a:r>
            <a:r>
              <a:rPr sz="2000" spc="-5" dirty="0">
                <a:latin typeface="Calibri"/>
                <a:cs typeface="Calibri"/>
              </a:rPr>
              <a:t>admission </a:t>
            </a:r>
            <a:r>
              <a:rPr sz="2000" spc="-15" dirty="0">
                <a:latin typeface="Calibri"/>
                <a:cs typeface="Calibri"/>
              </a:rPr>
              <a:t>to  </a:t>
            </a:r>
            <a:r>
              <a:rPr sz="2000" spc="-5" dirty="0">
                <a:latin typeface="Calibri"/>
                <a:cs typeface="Calibri"/>
              </a:rPr>
              <a:t>Reception </a:t>
            </a:r>
            <a:r>
              <a:rPr sz="2000" dirty="0">
                <a:latin typeface="Calibri"/>
                <a:cs typeface="Calibri"/>
              </a:rPr>
              <a:t>and </a:t>
            </a:r>
            <a:r>
              <a:rPr sz="2000" spc="-40" dirty="0">
                <a:latin typeface="Calibri"/>
                <a:cs typeface="Calibri"/>
              </a:rPr>
              <a:t>Year </a:t>
            </a:r>
            <a:r>
              <a:rPr sz="2000" dirty="0">
                <a:latin typeface="Calibri"/>
                <a:cs typeface="Calibri"/>
              </a:rPr>
              <a:t>3 </a:t>
            </a:r>
            <a:r>
              <a:rPr sz="2000" spc="-15" dirty="0">
                <a:latin typeface="Calibri"/>
                <a:cs typeface="Calibri"/>
              </a:rPr>
              <a:t>are </a:t>
            </a:r>
            <a:r>
              <a:rPr sz="2000" dirty="0">
                <a:latin typeface="Calibri"/>
                <a:cs typeface="Calibri"/>
              </a:rPr>
              <a:t>as</a:t>
            </a:r>
            <a:r>
              <a:rPr sz="2000" spc="50" dirty="0">
                <a:latin typeface="Calibri"/>
                <a:cs typeface="Calibri"/>
              </a:rPr>
              <a:t> </a:t>
            </a:r>
            <a:r>
              <a:rPr sz="2000" spc="-15" dirty="0">
                <a:latin typeface="Calibri"/>
                <a:cs typeface="Calibri"/>
              </a:rPr>
              <a:t>follows.</a:t>
            </a:r>
            <a:endParaRPr sz="2000" dirty="0">
              <a:latin typeface="Calibri"/>
              <a:cs typeface="Calibri"/>
            </a:endParaRPr>
          </a:p>
          <a:p>
            <a:pPr marL="12700" marR="5080">
              <a:lnSpc>
                <a:spcPts val="2160"/>
              </a:lnSpc>
              <a:spcBef>
                <a:spcPts val="1010"/>
              </a:spcBef>
            </a:pPr>
            <a:r>
              <a:rPr sz="2000" dirty="0">
                <a:latin typeface="Calibri"/>
                <a:cs typeface="Calibri"/>
              </a:rPr>
              <a:t>In the case </a:t>
            </a:r>
            <a:r>
              <a:rPr sz="2000" spc="-5" dirty="0">
                <a:latin typeface="Calibri"/>
                <a:cs typeface="Calibri"/>
              </a:rPr>
              <a:t>of number of applications </a:t>
            </a:r>
            <a:r>
              <a:rPr sz="2000" spc="-10" dirty="0">
                <a:latin typeface="Calibri"/>
                <a:cs typeface="Calibri"/>
              </a:rPr>
              <a:t>exceeding  </a:t>
            </a:r>
            <a:r>
              <a:rPr sz="2000" dirty="0">
                <a:latin typeface="Calibri"/>
                <a:cs typeface="Calibri"/>
              </a:rPr>
              <a:t>the number </a:t>
            </a:r>
            <a:r>
              <a:rPr sz="2000" spc="-5" dirty="0">
                <a:latin typeface="Calibri"/>
                <a:cs typeface="Calibri"/>
              </a:rPr>
              <a:t>of places </a:t>
            </a:r>
            <a:r>
              <a:rPr sz="2000" spc="-10" dirty="0">
                <a:latin typeface="Calibri"/>
                <a:cs typeface="Calibri"/>
              </a:rPr>
              <a:t>available </a:t>
            </a:r>
            <a:r>
              <a:rPr sz="2000" spc="-5" dirty="0">
                <a:latin typeface="Calibri"/>
                <a:cs typeface="Calibri"/>
              </a:rPr>
              <a:t>points </a:t>
            </a:r>
            <a:r>
              <a:rPr sz="2000" spc="-10" dirty="0">
                <a:latin typeface="Calibri"/>
                <a:cs typeface="Calibri"/>
              </a:rPr>
              <a:t>will </a:t>
            </a:r>
            <a:r>
              <a:rPr sz="2000" spc="-5" dirty="0">
                <a:latin typeface="Calibri"/>
                <a:cs typeface="Calibri"/>
              </a:rPr>
              <a:t>be  given </a:t>
            </a:r>
            <a:r>
              <a:rPr sz="2000" spc="-20" dirty="0">
                <a:latin typeface="Calibri"/>
                <a:cs typeface="Calibri"/>
              </a:rPr>
              <a:t>to </a:t>
            </a:r>
            <a:r>
              <a:rPr sz="2000" dirty="0">
                <a:latin typeface="Calibri"/>
                <a:cs typeface="Calibri"/>
              </a:rPr>
              <a:t>each </a:t>
            </a:r>
            <a:r>
              <a:rPr sz="2000" spc="-5" dirty="0">
                <a:latin typeface="Calibri"/>
                <a:cs typeface="Calibri"/>
              </a:rPr>
              <a:t>applicant based</a:t>
            </a:r>
            <a:r>
              <a:rPr sz="2000" spc="15" dirty="0">
                <a:latin typeface="Calibri"/>
                <a:cs typeface="Calibri"/>
              </a:rPr>
              <a:t> </a:t>
            </a:r>
            <a:r>
              <a:rPr sz="2000" dirty="0">
                <a:latin typeface="Calibri"/>
                <a:cs typeface="Calibri"/>
              </a:rPr>
              <a:t>on:</a:t>
            </a:r>
          </a:p>
        </p:txBody>
      </p:sp>
      <p:sp>
        <p:nvSpPr>
          <p:cNvPr id="5" name="object 5"/>
          <p:cNvSpPr txBox="1"/>
          <p:nvPr/>
        </p:nvSpPr>
        <p:spPr>
          <a:xfrm>
            <a:off x="5427450" y="704142"/>
            <a:ext cx="5106670" cy="1009892"/>
          </a:xfrm>
          <a:prstGeom prst="rect">
            <a:avLst/>
          </a:prstGeom>
        </p:spPr>
        <p:txBody>
          <a:bodyPr vert="horz" wrap="square" lIns="0" tIns="47625" rIns="0" bIns="0" rtlCol="0">
            <a:spAutoFit/>
          </a:bodyPr>
          <a:lstStyle/>
          <a:p>
            <a:pPr marL="12700" marR="380365">
              <a:lnSpc>
                <a:spcPts val="2160"/>
              </a:lnSpc>
              <a:spcBef>
                <a:spcPts val="375"/>
              </a:spcBef>
            </a:pPr>
            <a:r>
              <a:rPr sz="2000" spc="-5" dirty="0">
                <a:latin typeface="Calibri"/>
                <a:cs typeface="Calibri"/>
              </a:rPr>
              <a:t>The methods used </a:t>
            </a:r>
            <a:r>
              <a:rPr sz="2000" spc="-15" dirty="0">
                <a:latin typeface="Calibri"/>
                <a:cs typeface="Calibri"/>
              </a:rPr>
              <a:t>to </a:t>
            </a:r>
            <a:r>
              <a:rPr sz="2000" spc="-5" dirty="0">
                <a:latin typeface="Calibri"/>
                <a:cs typeface="Calibri"/>
              </a:rPr>
              <a:t>quantify </a:t>
            </a:r>
            <a:r>
              <a:rPr sz="2000" dirty="0">
                <a:latin typeface="Calibri"/>
                <a:cs typeface="Calibri"/>
              </a:rPr>
              <a:t>the </a:t>
            </a:r>
            <a:r>
              <a:rPr sz="2000" spc="-5" dirty="0">
                <a:latin typeface="Calibri"/>
                <a:cs typeface="Calibri"/>
              </a:rPr>
              <a:t>criteria </a:t>
            </a:r>
            <a:r>
              <a:rPr sz="2000" dirty="0">
                <a:latin typeface="Calibri"/>
                <a:cs typeface="Calibri"/>
              </a:rPr>
              <a:t>will  </a:t>
            </a:r>
            <a:r>
              <a:rPr sz="2000" spc="-5" dirty="0">
                <a:latin typeface="Calibri"/>
                <a:cs typeface="Calibri"/>
              </a:rPr>
              <a:t>include:</a:t>
            </a:r>
            <a:endParaRPr sz="2000" dirty="0">
              <a:latin typeface="Calibri"/>
              <a:cs typeface="Calibri"/>
            </a:endParaRPr>
          </a:p>
          <a:p>
            <a:pPr marL="12700">
              <a:lnSpc>
                <a:spcPct val="100000"/>
              </a:lnSpc>
              <a:spcBef>
                <a:spcPts val="725"/>
              </a:spcBef>
            </a:pPr>
            <a:r>
              <a:rPr sz="2000" spc="-15" dirty="0">
                <a:latin typeface="Calibri"/>
                <a:cs typeface="Calibri"/>
              </a:rPr>
              <a:t>Data from </a:t>
            </a:r>
            <a:r>
              <a:rPr lang="en-GB" sz="1600" spc="-5" dirty="0">
                <a:latin typeface="Calibri"/>
                <a:cs typeface="Calibri"/>
              </a:rPr>
              <a:t>EEMS</a:t>
            </a:r>
            <a:r>
              <a:rPr sz="2000" spc="-5" dirty="0">
                <a:latin typeface="Calibri"/>
                <a:cs typeface="Calibri"/>
              </a:rPr>
              <a:t> (School </a:t>
            </a:r>
            <a:r>
              <a:rPr sz="2000" spc="-10" dirty="0">
                <a:latin typeface="Calibri"/>
                <a:cs typeface="Calibri"/>
              </a:rPr>
              <a:t>information</a:t>
            </a:r>
            <a:r>
              <a:rPr sz="2000" dirty="0">
                <a:latin typeface="Calibri"/>
                <a:cs typeface="Calibri"/>
              </a:rPr>
              <a:t> </a:t>
            </a:r>
            <a:r>
              <a:rPr sz="2000" spc="-5" dirty="0">
                <a:latin typeface="Calibri"/>
                <a:cs typeface="Calibri"/>
              </a:rPr>
              <a:t>management</a:t>
            </a:r>
            <a:endParaRPr sz="2000" dirty="0">
              <a:latin typeface="Calibri"/>
              <a:cs typeface="Calibri"/>
            </a:endParaRPr>
          </a:p>
        </p:txBody>
      </p:sp>
      <p:sp>
        <p:nvSpPr>
          <p:cNvPr id="6" name="object 6"/>
          <p:cNvSpPr txBox="1"/>
          <p:nvPr/>
        </p:nvSpPr>
        <p:spPr>
          <a:xfrm>
            <a:off x="5427450" y="1649410"/>
            <a:ext cx="4761865" cy="330835"/>
          </a:xfrm>
          <a:prstGeom prst="rect">
            <a:avLst/>
          </a:prstGeom>
        </p:spPr>
        <p:txBody>
          <a:bodyPr vert="horz" wrap="square" lIns="0" tIns="13335" rIns="0" bIns="0" rtlCol="0">
            <a:spAutoFit/>
          </a:bodyPr>
          <a:lstStyle/>
          <a:p>
            <a:pPr marL="12700">
              <a:lnSpc>
                <a:spcPct val="100000"/>
              </a:lnSpc>
              <a:spcBef>
                <a:spcPts val="105"/>
              </a:spcBef>
            </a:pPr>
            <a:r>
              <a:rPr sz="2000" spc="-15" dirty="0">
                <a:latin typeface="Calibri"/>
                <a:cs typeface="Calibri"/>
              </a:rPr>
              <a:t>system), </a:t>
            </a:r>
            <a:r>
              <a:rPr sz="2000" dirty="0">
                <a:latin typeface="Calibri"/>
                <a:cs typeface="Calibri"/>
              </a:rPr>
              <a:t>KS1 </a:t>
            </a:r>
            <a:r>
              <a:rPr sz="2000" spc="-5" dirty="0">
                <a:latin typeface="Calibri"/>
                <a:cs typeface="Calibri"/>
              </a:rPr>
              <a:t>results, </a:t>
            </a:r>
            <a:r>
              <a:rPr sz="2000" spc="-15" dirty="0">
                <a:latin typeface="Calibri"/>
                <a:cs typeface="Calibri"/>
              </a:rPr>
              <a:t>tracker </a:t>
            </a:r>
            <a:r>
              <a:rPr sz="2000" spc="-10" dirty="0">
                <a:latin typeface="Calibri"/>
                <a:cs typeface="Calibri"/>
              </a:rPr>
              <a:t>progress,</a:t>
            </a:r>
            <a:r>
              <a:rPr sz="2000" spc="35" dirty="0">
                <a:latin typeface="Calibri"/>
                <a:cs typeface="Calibri"/>
              </a:rPr>
              <a:t> </a:t>
            </a:r>
            <a:r>
              <a:rPr sz="2000" spc="-5" dirty="0">
                <a:latin typeface="Calibri"/>
                <a:cs typeface="Calibri"/>
              </a:rPr>
              <a:t>teacher</a:t>
            </a:r>
            <a:endParaRPr sz="2000" dirty="0">
              <a:latin typeface="Calibri"/>
              <a:cs typeface="Calibri"/>
            </a:endParaRPr>
          </a:p>
        </p:txBody>
      </p:sp>
      <p:sp>
        <p:nvSpPr>
          <p:cNvPr id="7" name="object 7"/>
          <p:cNvSpPr txBox="1"/>
          <p:nvPr/>
        </p:nvSpPr>
        <p:spPr>
          <a:xfrm>
            <a:off x="261192" y="1801581"/>
            <a:ext cx="9855200" cy="330835"/>
          </a:xfrm>
          <a:prstGeom prst="rect">
            <a:avLst/>
          </a:prstGeom>
        </p:spPr>
        <p:txBody>
          <a:bodyPr vert="horz" wrap="square" lIns="0" tIns="13335" rIns="0" bIns="0" rtlCol="0">
            <a:spAutoFit/>
          </a:bodyPr>
          <a:lstStyle/>
          <a:p>
            <a:pPr marL="12700">
              <a:lnSpc>
                <a:spcPct val="100000"/>
              </a:lnSpc>
              <a:spcBef>
                <a:spcPts val="105"/>
              </a:spcBef>
            </a:pPr>
            <a:r>
              <a:rPr sz="2000" spc="-5" dirty="0">
                <a:latin typeface="Calibri"/>
                <a:cs typeface="Calibri"/>
              </a:rPr>
              <a:t>school, our admissions criteria </a:t>
            </a:r>
            <a:r>
              <a:rPr sz="2000" dirty="0">
                <a:latin typeface="Calibri"/>
                <a:cs typeface="Calibri"/>
              </a:rPr>
              <a:t>will </a:t>
            </a:r>
            <a:r>
              <a:rPr sz="2000" spc="-5" dirty="0">
                <a:latin typeface="Calibri"/>
                <a:cs typeface="Calibri"/>
              </a:rPr>
              <a:t>be </a:t>
            </a:r>
            <a:r>
              <a:rPr sz="2000" spc="-15" dirty="0">
                <a:latin typeface="Calibri"/>
                <a:cs typeface="Calibri"/>
              </a:rPr>
              <a:t>enforced to </a:t>
            </a:r>
            <a:r>
              <a:rPr sz="3000" spc="-7" baseline="-27777" dirty="0">
                <a:latin typeface="Calibri"/>
                <a:cs typeface="Calibri"/>
              </a:rPr>
              <a:t>assessments, </a:t>
            </a:r>
            <a:r>
              <a:rPr sz="3000" spc="-15" baseline="-27777" dirty="0">
                <a:latin typeface="Calibri"/>
                <a:cs typeface="Calibri"/>
              </a:rPr>
              <a:t>planners, </a:t>
            </a:r>
            <a:r>
              <a:rPr sz="3000" spc="-7" baseline="-27777" dirty="0">
                <a:latin typeface="Calibri"/>
                <a:cs typeface="Calibri"/>
              </a:rPr>
              <a:t>certificates, signing</a:t>
            </a:r>
            <a:r>
              <a:rPr sz="3000" spc="337" baseline="-27777" dirty="0">
                <a:latin typeface="Calibri"/>
                <a:cs typeface="Calibri"/>
              </a:rPr>
              <a:t> </a:t>
            </a:r>
            <a:r>
              <a:rPr sz="3000" spc="-7" baseline="-27777" dirty="0">
                <a:latin typeface="Calibri"/>
                <a:cs typeface="Calibri"/>
              </a:rPr>
              <a:t>in</a:t>
            </a:r>
            <a:endParaRPr sz="3000" baseline="-27777" dirty="0">
              <a:latin typeface="Calibri"/>
              <a:cs typeface="Calibri"/>
            </a:endParaRPr>
          </a:p>
        </p:txBody>
      </p:sp>
      <p:sp>
        <p:nvSpPr>
          <p:cNvPr id="8" name="object 8"/>
          <p:cNvSpPr txBox="1"/>
          <p:nvPr/>
        </p:nvSpPr>
        <p:spPr>
          <a:xfrm>
            <a:off x="5427450" y="2212218"/>
            <a:ext cx="4844415" cy="605790"/>
          </a:xfrm>
          <a:prstGeom prst="rect">
            <a:avLst/>
          </a:prstGeom>
        </p:spPr>
        <p:txBody>
          <a:bodyPr vert="horz" wrap="square" lIns="0" tIns="47625" rIns="0" bIns="0" rtlCol="0">
            <a:spAutoFit/>
          </a:bodyPr>
          <a:lstStyle/>
          <a:p>
            <a:pPr marL="12700" marR="5080">
              <a:lnSpc>
                <a:spcPts val="2160"/>
              </a:lnSpc>
              <a:spcBef>
                <a:spcPts val="375"/>
              </a:spcBef>
            </a:pPr>
            <a:r>
              <a:rPr sz="2000" spc="-5" dirty="0">
                <a:latin typeface="Calibri"/>
                <a:cs typeface="Calibri"/>
              </a:rPr>
              <a:t>sheets </a:t>
            </a:r>
            <a:r>
              <a:rPr sz="2000" spc="-15" dirty="0">
                <a:latin typeface="Calibri"/>
                <a:cs typeface="Calibri"/>
              </a:rPr>
              <a:t>for </a:t>
            </a:r>
            <a:r>
              <a:rPr sz="2000" spc="-10" dirty="0">
                <a:latin typeface="Calibri"/>
                <a:cs typeface="Calibri"/>
              </a:rPr>
              <a:t>parents’ </a:t>
            </a:r>
            <a:r>
              <a:rPr sz="2000" spc="-5" dirty="0">
                <a:latin typeface="Calibri"/>
                <a:cs typeface="Calibri"/>
              </a:rPr>
              <a:t>evenings, </a:t>
            </a:r>
            <a:r>
              <a:rPr sz="2000" spc="-10" dirty="0">
                <a:latin typeface="Calibri"/>
                <a:cs typeface="Calibri"/>
              </a:rPr>
              <a:t>forums </a:t>
            </a:r>
            <a:r>
              <a:rPr sz="2000" dirty="0">
                <a:latin typeface="Calibri"/>
                <a:cs typeface="Calibri"/>
              </a:rPr>
              <a:t>and </a:t>
            </a:r>
            <a:r>
              <a:rPr sz="2000" spc="-5" dirty="0">
                <a:latin typeface="Calibri"/>
                <a:cs typeface="Calibri"/>
              </a:rPr>
              <a:t>other  school </a:t>
            </a:r>
            <a:r>
              <a:rPr sz="2000" dirty="0">
                <a:latin typeface="Calibri"/>
                <a:cs typeface="Calibri"/>
              </a:rPr>
              <a:t>activities.</a:t>
            </a:r>
          </a:p>
        </p:txBody>
      </p:sp>
      <p:sp>
        <p:nvSpPr>
          <p:cNvPr id="9" name="object 9"/>
          <p:cNvSpPr/>
          <p:nvPr/>
        </p:nvSpPr>
        <p:spPr>
          <a:xfrm>
            <a:off x="5427450" y="4874656"/>
            <a:ext cx="3769360" cy="2040889"/>
          </a:xfrm>
          <a:custGeom>
            <a:avLst/>
            <a:gdLst/>
            <a:ahLst/>
            <a:cxnLst/>
            <a:rect l="l" t="t" r="r" b="b"/>
            <a:pathLst>
              <a:path w="3769359" h="2040890">
                <a:moveTo>
                  <a:pt x="3767328" y="0"/>
                </a:moveTo>
                <a:lnTo>
                  <a:pt x="3048" y="0"/>
                </a:lnTo>
                <a:lnTo>
                  <a:pt x="0" y="3048"/>
                </a:lnTo>
                <a:lnTo>
                  <a:pt x="0" y="2037588"/>
                </a:lnTo>
                <a:lnTo>
                  <a:pt x="3048" y="2040636"/>
                </a:lnTo>
                <a:lnTo>
                  <a:pt x="3767328" y="2040636"/>
                </a:lnTo>
                <a:lnTo>
                  <a:pt x="3768852" y="2037588"/>
                </a:lnTo>
                <a:lnTo>
                  <a:pt x="3768852" y="2036064"/>
                </a:lnTo>
                <a:lnTo>
                  <a:pt x="10668" y="2036064"/>
                </a:lnTo>
                <a:lnTo>
                  <a:pt x="4572" y="2029968"/>
                </a:lnTo>
                <a:lnTo>
                  <a:pt x="10668" y="2029968"/>
                </a:lnTo>
                <a:lnTo>
                  <a:pt x="10668" y="10668"/>
                </a:lnTo>
                <a:lnTo>
                  <a:pt x="4572" y="10668"/>
                </a:lnTo>
                <a:lnTo>
                  <a:pt x="10668" y="6096"/>
                </a:lnTo>
                <a:lnTo>
                  <a:pt x="3768852" y="6096"/>
                </a:lnTo>
                <a:lnTo>
                  <a:pt x="3768852" y="3048"/>
                </a:lnTo>
                <a:lnTo>
                  <a:pt x="3767328" y="0"/>
                </a:lnTo>
                <a:close/>
              </a:path>
              <a:path w="3769359" h="2040890">
                <a:moveTo>
                  <a:pt x="10668" y="2029968"/>
                </a:moveTo>
                <a:lnTo>
                  <a:pt x="4572" y="2029968"/>
                </a:lnTo>
                <a:lnTo>
                  <a:pt x="10668" y="2036064"/>
                </a:lnTo>
                <a:lnTo>
                  <a:pt x="10668" y="2029968"/>
                </a:lnTo>
                <a:close/>
              </a:path>
              <a:path w="3769359" h="2040890">
                <a:moveTo>
                  <a:pt x="3759708" y="2029968"/>
                </a:moveTo>
                <a:lnTo>
                  <a:pt x="10668" y="2029968"/>
                </a:lnTo>
                <a:lnTo>
                  <a:pt x="10668" y="2036064"/>
                </a:lnTo>
                <a:lnTo>
                  <a:pt x="3759708" y="2036064"/>
                </a:lnTo>
                <a:lnTo>
                  <a:pt x="3759708" y="2029968"/>
                </a:lnTo>
                <a:close/>
              </a:path>
              <a:path w="3769359" h="2040890">
                <a:moveTo>
                  <a:pt x="3759708" y="6096"/>
                </a:moveTo>
                <a:lnTo>
                  <a:pt x="3759708" y="2036064"/>
                </a:lnTo>
                <a:lnTo>
                  <a:pt x="3764279" y="2029968"/>
                </a:lnTo>
                <a:lnTo>
                  <a:pt x="3768852" y="2029968"/>
                </a:lnTo>
                <a:lnTo>
                  <a:pt x="3768852" y="10668"/>
                </a:lnTo>
                <a:lnTo>
                  <a:pt x="3764279" y="10668"/>
                </a:lnTo>
                <a:lnTo>
                  <a:pt x="3759708" y="6096"/>
                </a:lnTo>
                <a:close/>
              </a:path>
              <a:path w="3769359" h="2040890">
                <a:moveTo>
                  <a:pt x="3768852" y="2029968"/>
                </a:moveTo>
                <a:lnTo>
                  <a:pt x="3764279" y="2029968"/>
                </a:lnTo>
                <a:lnTo>
                  <a:pt x="3759708" y="2036064"/>
                </a:lnTo>
                <a:lnTo>
                  <a:pt x="3768852" y="2036064"/>
                </a:lnTo>
                <a:lnTo>
                  <a:pt x="3768852" y="2029968"/>
                </a:lnTo>
                <a:close/>
              </a:path>
              <a:path w="3769359" h="2040890">
                <a:moveTo>
                  <a:pt x="10668" y="6096"/>
                </a:moveTo>
                <a:lnTo>
                  <a:pt x="4572" y="10668"/>
                </a:lnTo>
                <a:lnTo>
                  <a:pt x="10668" y="10668"/>
                </a:lnTo>
                <a:lnTo>
                  <a:pt x="10668" y="6096"/>
                </a:lnTo>
                <a:close/>
              </a:path>
              <a:path w="3769359" h="2040890">
                <a:moveTo>
                  <a:pt x="3759708" y="6096"/>
                </a:moveTo>
                <a:lnTo>
                  <a:pt x="10668" y="6096"/>
                </a:lnTo>
                <a:lnTo>
                  <a:pt x="10668" y="10668"/>
                </a:lnTo>
                <a:lnTo>
                  <a:pt x="3759708" y="10668"/>
                </a:lnTo>
                <a:lnTo>
                  <a:pt x="3759708" y="6096"/>
                </a:lnTo>
                <a:close/>
              </a:path>
              <a:path w="3769359" h="2040890">
                <a:moveTo>
                  <a:pt x="3768852" y="6096"/>
                </a:moveTo>
                <a:lnTo>
                  <a:pt x="3759708" y="6096"/>
                </a:lnTo>
                <a:lnTo>
                  <a:pt x="3764279" y="10668"/>
                </a:lnTo>
                <a:lnTo>
                  <a:pt x="3768852" y="10668"/>
                </a:lnTo>
                <a:lnTo>
                  <a:pt x="3768852" y="6096"/>
                </a:lnTo>
                <a:close/>
              </a:path>
            </a:pathLst>
          </a:custGeom>
          <a:solidFill>
            <a:srgbClr val="121429"/>
          </a:solidFill>
        </p:spPr>
        <p:txBody>
          <a:bodyPr wrap="square" lIns="0" tIns="0" rIns="0" bIns="0" rtlCol="0"/>
          <a:lstStyle/>
          <a:p>
            <a:endParaRPr/>
          </a:p>
        </p:txBody>
      </p:sp>
      <p:sp>
        <p:nvSpPr>
          <p:cNvPr id="10" name="object 10"/>
          <p:cNvSpPr txBox="1"/>
          <p:nvPr/>
        </p:nvSpPr>
        <p:spPr>
          <a:xfrm>
            <a:off x="5510838" y="4896996"/>
            <a:ext cx="3578860" cy="1945639"/>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C00000"/>
                </a:solidFill>
                <a:latin typeface="Calibri"/>
                <a:cs typeface="Calibri"/>
              </a:rPr>
              <a:t>If a child </a:t>
            </a:r>
            <a:r>
              <a:rPr sz="1800" spc="-5" dirty="0">
                <a:solidFill>
                  <a:srgbClr val="C00000"/>
                </a:solidFill>
                <a:latin typeface="Calibri"/>
                <a:cs typeface="Calibri"/>
              </a:rPr>
              <a:t>is </a:t>
            </a:r>
            <a:r>
              <a:rPr sz="1800" spc="-10" dirty="0">
                <a:solidFill>
                  <a:srgbClr val="C00000"/>
                </a:solidFill>
                <a:latin typeface="Calibri"/>
                <a:cs typeface="Calibri"/>
              </a:rPr>
              <a:t>withdrawn from </a:t>
            </a:r>
            <a:r>
              <a:rPr sz="1800" dirty="0">
                <a:solidFill>
                  <a:srgbClr val="C00000"/>
                </a:solidFill>
                <a:latin typeface="Calibri"/>
                <a:cs typeface="Calibri"/>
              </a:rPr>
              <a:t>the </a:t>
            </a:r>
            <a:r>
              <a:rPr sz="1800" spc="-10" dirty="0">
                <a:solidFill>
                  <a:srgbClr val="C00000"/>
                </a:solidFill>
                <a:latin typeface="Calibri"/>
                <a:cs typeface="Calibri"/>
              </a:rPr>
              <a:t>list, </a:t>
            </a:r>
            <a:r>
              <a:rPr sz="1800" dirty="0">
                <a:solidFill>
                  <a:srgbClr val="C00000"/>
                </a:solidFill>
                <a:latin typeface="Calibri"/>
                <a:cs typeface="Calibri"/>
              </a:rPr>
              <a:t>an  </a:t>
            </a:r>
            <a:r>
              <a:rPr sz="1800" spc="-10" dirty="0">
                <a:solidFill>
                  <a:srgbClr val="C00000"/>
                </a:solidFill>
                <a:latin typeface="Calibri"/>
                <a:cs typeface="Calibri"/>
              </a:rPr>
              <a:t>allocated </a:t>
            </a:r>
            <a:r>
              <a:rPr sz="1800" spc="-5" dirty="0">
                <a:solidFill>
                  <a:srgbClr val="C00000"/>
                </a:solidFill>
                <a:latin typeface="Calibri"/>
                <a:cs typeface="Calibri"/>
              </a:rPr>
              <a:t>place is refused or </a:t>
            </a:r>
            <a:r>
              <a:rPr sz="1800" dirty="0">
                <a:solidFill>
                  <a:srgbClr val="C00000"/>
                </a:solidFill>
                <a:latin typeface="Calibri"/>
                <a:cs typeface="Calibri"/>
              </a:rPr>
              <a:t>a child </a:t>
            </a:r>
            <a:r>
              <a:rPr sz="1800" spc="-5" dirty="0">
                <a:solidFill>
                  <a:srgbClr val="C00000"/>
                </a:solidFill>
                <a:latin typeface="Calibri"/>
                <a:cs typeface="Calibri"/>
              </a:rPr>
              <a:t>is  </a:t>
            </a:r>
            <a:r>
              <a:rPr sz="1800" spc="-10" dirty="0">
                <a:solidFill>
                  <a:srgbClr val="C00000"/>
                </a:solidFill>
                <a:latin typeface="Calibri"/>
                <a:cs typeface="Calibri"/>
              </a:rPr>
              <a:t>withdrawn </a:t>
            </a:r>
            <a:r>
              <a:rPr sz="1800" spc="-15" dirty="0">
                <a:solidFill>
                  <a:srgbClr val="C00000"/>
                </a:solidFill>
                <a:latin typeface="Calibri"/>
                <a:cs typeface="Calibri"/>
              </a:rPr>
              <a:t>halfway </a:t>
            </a:r>
            <a:r>
              <a:rPr sz="1800" spc="-10" dirty="0">
                <a:solidFill>
                  <a:srgbClr val="C00000"/>
                </a:solidFill>
                <a:latin typeface="Calibri"/>
                <a:cs typeface="Calibri"/>
              </a:rPr>
              <a:t>through </a:t>
            </a:r>
            <a:r>
              <a:rPr sz="1800" dirty="0">
                <a:solidFill>
                  <a:srgbClr val="C00000"/>
                </a:solidFill>
                <a:latin typeface="Calibri"/>
                <a:cs typeface="Calibri"/>
              </a:rPr>
              <a:t>the  </a:t>
            </a:r>
            <a:r>
              <a:rPr sz="1800" spc="-5" dirty="0">
                <a:solidFill>
                  <a:srgbClr val="C00000"/>
                </a:solidFill>
                <a:latin typeface="Calibri"/>
                <a:cs typeface="Calibri"/>
              </a:rPr>
              <a:t>academic </a:t>
            </a:r>
            <a:r>
              <a:rPr sz="1800" spc="-40" dirty="0">
                <a:solidFill>
                  <a:srgbClr val="C00000"/>
                </a:solidFill>
                <a:latin typeface="Calibri"/>
                <a:cs typeface="Calibri"/>
              </a:rPr>
              <a:t>year, </a:t>
            </a:r>
            <a:r>
              <a:rPr sz="1800" spc="-10" dirty="0">
                <a:solidFill>
                  <a:srgbClr val="C00000"/>
                </a:solidFill>
                <a:latin typeface="Calibri"/>
                <a:cs typeface="Calibri"/>
              </a:rPr>
              <a:t>he/she </a:t>
            </a:r>
            <a:r>
              <a:rPr sz="1800" dirty="0">
                <a:solidFill>
                  <a:srgbClr val="C00000"/>
                </a:solidFill>
                <a:latin typeface="Calibri"/>
                <a:cs typeface="Calibri"/>
              </a:rPr>
              <a:t>will </a:t>
            </a:r>
            <a:r>
              <a:rPr sz="1800" spc="-5" dirty="0">
                <a:solidFill>
                  <a:srgbClr val="C00000"/>
                </a:solidFill>
                <a:latin typeface="Calibri"/>
                <a:cs typeface="Calibri"/>
              </a:rPr>
              <a:t>be put </a:t>
            </a:r>
            <a:r>
              <a:rPr sz="1800" dirty="0">
                <a:solidFill>
                  <a:srgbClr val="C00000"/>
                </a:solidFill>
                <a:latin typeface="Calibri"/>
                <a:cs typeface="Calibri"/>
              </a:rPr>
              <a:t>at  the </a:t>
            </a:r>
            <a:r>
              <a:rPr sz="1800" spc="-5" dirty="0">
                <a:solidFill>
                  <a:srgbClr val="C00000"/>
                </a:solidFill>
                <a:latin typeface="Calibri"/>
                <a:cs typeface="Calibri"/>
              </a:rPr>
              <a:t>back of </a:t>
            </a:r>
            <a:r>
              <a:rPr sz="1800" dirty="0">
                <a:solidFill>
                  <a:srgbClr val="C00000"/>
                </a:solidFill>
                <a:latin typeface="Calibri"/>
                <a:cs typeface="Calibri"/>
              </a:rPr>
              <a:t>the </a:t>
            </a:r>
            <a:r>
              <a:rPr sz="1800" spc="-5" dirty="0">
                <a:solidFill>
                  <a:srgbClr val="C00000"/>
                </a:solidFill>
                <a:latin typeface="Calibri"/>
                <a:cs typeface="Calibri"/>
              </a:rPr>
              <a:t>waiting </a:t>
            </a:r>
            <a:r>
              <a:rPr sz="1800" spc="-10" dirty="0">
                <a:solidFill>
                  <a:srgbClr val="C00000"/>
                </a:solidFill>
                <a:latin typeface="Calibri"/>
                <a:cs typeface="Calibri"/>
              </a:rPr>
              <a:t>list, </a:t>
            </a:r>
            <a:r>
              <a:rPr sz="1800" dirty="0">
                <a:solidFill>
                  <a:srgbClr val="C00000"/>
                </a:solidFill>
                <a:latin typeface="Calibri"/>
                <a:cs typeface="Calibri"/>
              </a:rPr>
              <a:t>and minus  </a:t>
            </a:r>
            <a:r>
              <a:rPr sz="1800" spc="-10" dirty="0">
                <a:solidFill>
                  <a:srgbClr val="C00000"/>
                </a:solidFill>
                <a:latin typeface="Calibri"/>
                <a:cs typeface="Calibri"/>
              </a:rPr>
              <a:t>points </a:t>
            </a:r>
            <a:r>
              <a:rPr sz="1800" dirty="0">
                <a:solidFill>
                  <a:srgbClr val="C00000"/>
                </a:solidFill>
                <a:latin typeface="Calibri"/>
                <a:cs typeface="Calibri"/>
              </a:rPr>
              <a:t>will </a:t>
            </a:r>
            <a:r>
              <a:rPr sz="1800" spc="-5" dirty="0">
                <a:solidFill>
                  <a:srgbClr val="C00000"/>
                </a:solidFill>
                <a:latin typeface="Calibri"/>
                <a:cs typeface="Calibri"/>
              </a:rPr>
              <a:t>be </a:t>
            </a:r>
            <a:r>
              <a:rPr sz="1800" dirty="0">
                <a:solidFill>
                  <a:srgbClr val="C00000"/>
                </a:solidFill>
                <a:latin typeface="Calibri"/>
                <a:cs typeface="Calibri"/>
              </a:rPr>
              <a:t>assigned </a:t>
            </a:r>
            <a:r>
              <a:rPr sz="1800" spc="-10" dirty="0">
                <a:solidFill>
                  <a:srgbClr val="C00000"/>
                </a:solidFill>
                <a:latin typeface="Calibri"/>
                <a:cs typeface="Calibri"/>
              </a:rPr>
              <a:t>to </a:t>
            </a:r>
            <a:r>
              <a:rPr sz="1800" dirty="0">
                <a:solidFill>
                  <a:srgbClr val="C00000"/>
                </a:solidFill>
                <a:latin typeface="Calibri"/>
                <a:cs typeface="Calibri"/>
              </a:rPr>
              <a:t>that  </a:t>
            </a:r>
            <a:r>
              <a:rPr sz="1800" spc="-5" dirty="0">
                <a:solidFill>
                  <a:srgbClr val="C00000"/>
                </a:solidFill>
                <a:latin typeface="Calibri"/>
                <a:cs typeface="Calibri"/>
              </a:rPr>
              <a:t>application.</a:t>
            </a:r>
            <a:endParaRPr sz="1800" dirty="0">
              <a:latin typeface="Calibri"/>
              <a:cs typeface="Calibri"/>
            </a:endParaRPr>
          </a:p>
        </p:txBody>
      </p:sp>
      <p:sp>
        <p:nvSpPr>
          <p:cNvPr id="11" name="object 11"/>
          <p:cNvSpPr/>
          <p:nvPr/>
        </p:nvSpPr>
        <p:spPr>
          <a:xfrm>
            <a:off x="5334254" y="3360684"/>
            <a:ext cx="4310380" cy="1475740"/>
          </a:xfrm>
          <a:custGeom>
            <a:avLst/>
            <a:gdLst/>
            <a:ahLst/>
            <a:cxnLst/>
            <a:rect l="l" t="t" r="r" b="b"/>
            <a:pathLst>
              <a:path w="4310380" h="1475739">
                <a:moveTo>
                  <a:pt x="0" y="1475232"/>
                </a:moveTo>
                <a:lnTo>
                  <a:pt x="4309872" y="1475232"/>
                </a:lnTo>
                <a:lnTo>
                  <a:pt x="4309872" y="0"/>
                </a:lnTo>
                <a:lnTo>
                  <a:pt x="0" y="0"/>
                </a:lnTo>
                <a:lnTo>
                  <a:pt x="0" y="1475232"/>
                </a:lnTo>
                <a:close/>
              </a:path>
            </a:pathLst>
          </a:custGeom>
          <a:solidFill>
            <a:srgbClr val="FFFFFF"/>
          </a:solidFill>
        </p:spPr>
        <p:txBody>
          <a:bodyPr wrap="square" lIns="0" tIns="0" rIns="0" bIns="0" rtlCol="0"/>
          <a:lstStyle/>
          <a:p>
            <a:endParaRPr/>
          </a:p>
        </p:txBody>
      </p:sp>
      <p:sp>
        <p:nvSpPr>
          <p:cNvPr id="12" name="object 12"/>
          <p:cNvSpPr/>
          <p:nvPr/>
        </p:nvSpPr>
        <p:spPr>
          <a:xfrm>
            <a:off x="5381155" y="3322452"/>
            <a:ext cx="4319270" cy="1485900"/>
          </a:xfrm>
          <a:custGeom>
            <a:avLst/>
            <a:gdLst/>
            <a:ahLst/>
            <a:cxnLst/>
            <a:rect l="l" t="t" r="r" b="b"/>
            <a:pathLst>
              <a:path w="4319270" h="1485900">
                <a:moveTo>
                  <a:pt x="4317492" y="0"/>
                </a:moveTo>
                <a:lnTo>
                  <a:pt x="3048" y="0"/>
                </a:lnTo>
                <a:lnTo>
                  <a:pt x="0" y="3048"/>
                </a:lnTo>
                <a:lnTo>
                  <a:pt x="0" y="1484376"/>
                </a:lnTo>
                <a:lnTo>
                  <a:pt x="3048" y="1485900"/>
                </a:lnTo>
                <a:lnTo>
                  <a:pt x="4317492" y="1485900"/>
                </a:lnTo>
                <a:lnTo>
                  <a:pt x="4319016" y="1484376"/>
                </a:lnTo>
                <a:lnTo>
                  <a:pt x="4319016" y="1481328"/>
                </a:lnTo>
                <a:lnTo>
                  <a:pt x="10668" y="1481328"/>
                </a:lnTo>
                <a:lnTo>
                  <a:pt x="4572" y="1476756"/>
                </a:lnTo>
                <a:lnTo>
                  <a:pt x="10668" y="1476756"/>
                </a:lnTo>
                <a:lnTo>
                  <a:pt x="10668" y="10668"/>
                </a:lnTo>
                <a:lnTo>
                  <a:pt x="4572" y="10668"/>
                </a:lnTo>
                <a:lnTo>
                  <a:pt x="10668" y="6096"/>
                </a:lnTo>
                <a:lnTo>
                  <a:pt x="4319016" y="6096"/>
                </a:lnTo>
                <a:lnTo>
                  <a:pt x="4319016" y="3048"/>
                </a:lnTo>
                <a:lnTo>
                  <a:pt x="4317492" y="0"/>
                </a:lnTo>
                <a:close/>
              </a:path>
              <a:path w="4319270" h="1485900">
                <a:moveTo>
                  <a:pt x="10668" y="1476756"/>
                </a:moveTo>
                <a:lnTo>
                  <a:pt x="4572" y="1476756"/>
                </a:lnTo>
                <a:lnTo>
                  <a:pt x="10668" y="1481328"/>
                </a:lnTo>
                <a:lnTo>
                  <a:pt x="10668" y="1476756"/>
                </a:lnTo>
                <a:close/>
              </a:path>
              <a:path w="4319270" h="1485900">
                <a:moveTo>
                  <a:pt x="4309872" y="1476756"/>
                </a:moveTo>
                <a:lnTo>
                  <a:pt x="10668" y="1476756"/>
                </a:lnTo>
                <a:lnTo>
                  <a:pt x="10668" y="1481328"/>
                </a:lnTo>
                <a:lnTo>
                  <a:pt x="4309872" y="1481328"/>
                </a:lnTo>
                <a:lnTo>
                  <a:pt x="4309872" y="1476756"/>
                </a:lnTo>
                <a:close/>
              </a:path>
              <a:path w="4319270" h="1485900">
                <a:moveTo>
                  <a:pt x="4309872" y="6096"/>
                </a:moveTo>
                <a:lnTo>
                  <a:pt x="4309872" y="1481328"/>
                </a:lnTo>
                <a:lnTo>
                  <a:pt x="4314444" y="1476756"/>
                </a:lnTo>
                <a:lnTo>
                  <a:pt x="4319016" y="1476756"/>
                </a:lnTo>
                <a:lnTo>
                  <a:pt x="4319016" y="10668"/>
                </a:lnTo>
                <a:lnTo>
                  <a:pt x="4314444" y="10668"/>
                </a:lnTo>
                <a:lnTo>
                  <a:pt x="4309872" y="6096"/>
                </a:lnTo>
                <a:close/>
              </a:path>
              <a:path w="4319270" h="1485900">
                <a:moveTo>
                  <a:pt x="4319016" y="1476756"/>
                </a:moveTo>
                <a:lnTo>
                  <a:pt x="4314444" y="1476756"/>
                </a:lnTo>
                <a:lnTo>
                  <a:pt x="4309872" y="1481328"/>
                </a:lnTo>
                <a:lnTo>
                  <a:pt x="4319016" y="1481328"/>
                </a:lnTo>
                <a:lnTo>
                  <a:pt x="4319016" y="1476756"/>
                </a:lnTo>
                <a:close/>
              </a:path>
              <a:path w="4319270" h="1485900">
                <a:moveTo>
                  <a:pt x="10668" y="6096"/>
                </a:moveTo>
                <a:lnTo>
                  <a:pt x="4572" y="10668"/>
                </a:lnTo>
                <a:lnTo>
                  <a:pt x="10668" y="10668"/>
                </a:lnTo>
                <a:lnTo>
                  <a:pt x="10668" y="6096"/>
                </a:lnTo>
                <a:close/>
              </a:path>
              <a:path w="4319270" h="1485900">
                <a:moveTo>
                  <a:pt x="4309872" y="6096"/>
                </a:moveTo>
                <a:lnTo>
                  <a:pt x="10668" y="6096"/>
                </a:lnTo>
                <a:lnTo>
                  <a:pt x="10668" y="10668"/>
                </a:lnTo>
                <a:lnTo>
                  <a:pt x="4309872" y="10668"/>
                </a:lnTo>
                <a:lnTo>
                  <a:pt x="4309872" y="6096"/>
                </a:lnTo>
                <a:close/>
              </a:path>
              <a:path w="4319270" h="1485900">
                <a:moveTo>
                  <a:pt x="4319016" y="6096"/>
                </a:moveTo>
                <a:lnTo>
                  <a:pt x="4309872" y="6096"/>
                </a:lnTo>
                <a:lnTo>
                  <a:pt x="4314444" y="10668"/>
                </a:lnTo>
                <a:lnTo>
                  <a:pt x="4319016" y="10668"/>
                </a:lnTo>
                <a:lnTo>
                  <a:pt x="4319016" y="6096"/>
                </a:lnTo>
                <a:close/>
              </a:path>
            </a:pathLst>
          </a:custGeom>
          <a:solidFill>
            <a:srgbClr val="031227"/>
          </a:solidFill>
        </p:spPr>
        <p:txBody>
          <a:bodyPr wrap="square" lIns="0" tIns="0" rIns="0" bIns="0" rtlCol="0"/>
          <a:lstStyle/>
          <a:p>
            <a:endParaRPr/>
          </a:p>
        </p:txBody>
      </p:sp>
      <p:sp>
        <p:nvSpPr>
          <p:cNvPr id="13" name="object 13"/>
          <p:cNvSpPr txBox="1"/>
          <p:nvPr/>
        </p:nvSpPr>
        <p:spPr>
          <a:xfrm>
            <a:off x="5334254" y="3377004"/>
            <a:ext cx="4310380" cy="1397000"/>
          </a:xfrm>
          <a:prstGeom prst="rect">
            <a:avLst/>
          </a:prstGeom>
        </p:spPr>
        <p:txBody>
          <a:bodyPr vert="horz" wrap="square" lIns="0" tIns="12700" rIns="0" bIns="0" rtlCol="0">
            <a:spAutoFit/>
          </a:bodyPr>
          <a:lstStyle/>
          <a:p>
            <a:pPr marL="91440" marR="299720">
              <a:lnSpc>
                <a:spcPct val="100000"/>
              </a:lnSpc>
              <a:spcBef>
                <a:spcPts val="100"/>
              </a:spcBef>
            </a:pPr>
            <a:r>
              <a:rPr sz="1800" spc="-40" dirty="0">
                <a:solidFill>
                  <a:srgbClr val="0E58C4"/>
                </a:solidFill>
                <a:latin typeface="Calibri"/>
                <a:cs typeface="Calibri"/>
              </a:rPr>
              <a:t>Total </a:t>
            </a:r>
            <a:r>
              <a:rPr sz="1800" spc="-5" dirty="0">
                <a:solidFill>
                  <a:srgbClr val="0E58C4"/>
                </a:solidFill>
                <a:latin typeface="Calibri"/>
                <a:cs typeface="Calibri"/>
              </a:rPr>
              <a:t>points </a:t>
            </a:r>
            <a:r>
              <a:rPr sz="1800" dirty="0">
                <a:solidFill>
                  <a:srgbClr val="0E58C4"/>
                </a:solidFill>
                <a:latin typeface="Calibri"/>
                <a:cs typeface="Calibri"/>
              </a:rPr>
              <a:t>will </a:t>
            </a:r>
            <a:r>
              <a:rPr sz="1800" spc="-5" dirty="0">
                <a:solidFill>
                  <a:srgbClr val="0E58C4"/>
                </a:solidFill>
                <a:latin typeface="Calibri"/>
                <a:cs typeface="Calibri"/>
              </a:rPr>
              <a:t>be </a:t>
            </a:r>
            <a:r>
              <a:rPr sz="1800" dirty="0">
                <a:solidFill>
                  <a:srgbClr val="0E58C4"/>
                </a:solidFill>
                <a:latin typeface="Calibri"/>
                <a:cs typeface="Calibri"/>
              </a:rPr>
              <a:t>used to </a:t>
            </a:r>
            <a:r>
              <a:rPr sz="1800" spc="-10" dirty="0">
                <a:solidFill>
                  <a:srgbClr val="0E58C4"/>
                </a:solidFill>
                <a:latin typeface="Calibri"/>
                <a:cs typeface="Calibri"/>
              </a:rPr>
              <a:t>determine  </a:t>
            </a:r>
            <a:r>
              <a:rPr sz="1800" spc="-5" dirty="0">
                <a:solidFill>
                  <a:srgbClr val="0E58C4"/>
                </a:solidFill>
                <a:latin typeface="Calibri"/>
                <a:cs typeface="Calibri"/>
              </a:rPr>
              <a:t>places in </a:t>
            </a:r>
            <a:r>
              <a:rPr sz="1800" dirty="0">
                <a:solidFill>
                  <a:srgbClr val="0E58C4"/>
                </a:solidFill>
                <a:latin typeface="Calibri"/>
                <a:cs typeface="Calibri"/>
              </a:rPr>
              <a:t>each </a:t>
            </a:r>
            <a:r>
              <a:rPr sz="1800" spc="-5" dirty="0">
                <a:solidFill>
                  <a:srgbClr val="0E58C4"/>
                </a:solidFill>
                <a:latin typeface="Calibri"/>
                <a:cs typeface="Calibri"/>
              </a:rPr>
              <a:t>of </a:t>
            </a:r>
            <a:r>
              <a:rPr sz="1800" dirty="0">
                <a:solidFill>
                  <a:srgbClr val="0E58C4"/>
                </a:solidFill>
                <a:latin typeface="Calibri"/>
                <a:cs typeface="Calibri"/>
              </a:rPr>
              <a:t>the </a:t>
            </a:r>
            <a:r>
              <a:rPr sz="1800" spc="-5" dirty="0">
                <a:solidFill>
                  <a:srgbClr val="0E58C4"/>
                </a:solidFill>
                <a:latin typeface="Calibri"/>
                <a:cs typeface="Calibri"/>
              </a:rPr>
              <a:t>three </a:t>
            </a:r>
            <a:r>
              <a:rPr sz="1800" spc="-10" dirty="0">
                <a:solidFill>
                  <a:srgbClr val="0E58C4"/>
                </a:solidFill>
                <a:latin typeface="Calibri"/>
                <a:cs typeface="Calibri"/>
              </a:rPr>
              <a:t>areas </a:t>
            </a:r>
            <a:r>
              <a:rPr sz="1800" dirty="0">
                <a:solidFill>
                  <a:srgbClr val="0E58C4"/>
                </a:solidFill>
                <a:latin typeface="Calibri"/>
                <a:cs typeface="Calibri"/>
              </a:rPr>
              <a:t>outlined  </a:t>
            </a:r>
            <a:r>
              <a:rPr sz="1800" spc="-5" dirty="0">
                <a:solidFill>
                  <a:srgbClr val="0E58C4"/>
                </a:solidFill>
                <a:latin typeface="Calibri"/>
                <a:cs typeface="Calibri"/>
              </a:rPr>
              <a:t>above. The weighting of points in </a:t>
            </a:r>
            <a:r>
              <a:rPr sz="1800" dirty="0">
                <a:solidFill>
                  <a:srgbClr val="0E58C4"/>
                </a:solidFill>
                <a:latin typeface="Calibri"/>
                <a:cs typeface="Calibri"/>
              </a:rPr>
              <a:t>each </a:t>
            </a:r>
            <a:r>
              <a:rPr sz="1800" spc="-5" dirty="0">
                <a:solidFill>
                  <a:srgbClr val="0E58C4"/>
                </a:solidFill>
                <a:latin typeface="Calibri"/>
                <a:cs typeface="Calibri"/>
              </a:rPr>
              <a:t>of  </a:t>
            </a:r>
            <a:r>
              <a:rPr sz="1800" dirty="0">
                <a:solidFill>
                  <a:srgbClr val="0E58C4"/>
                </a:solidFill>
                <a:latin typeface="Calibri"/>
                <a:cs typeface="Calibri"/>
              </a:rPr>
              <a:t>these </a:t>
            </a:r>
            <a:r>
              <a:rPr sz="1800" spc="-10" dirty="0">
                <a:solidFill>
                  <a:srgbClr val="0E58C4"/>
                </a:solidFill>
                <a:latin typeface="Calibri"/>
                <a:cs typeface="Calibri"/>
              </a:rPr>
              <a:t>areas can </a:t>
            </a:r>
            <a:r>
              <a:rPr sz="1800" spc="-5" dirty="0">
                <a:solidFill>
                  <a:srgbClr val="0E58C4"/>
                </a:solidFill>
                <a:latin typeface="Calibri"/>
                <a:cs typeface="Calibri"/>
              </a:rPr>
              <a:t>be </a:t>
            </a:r>
            <a:r>
              <a:rPr sz="1800" spc="-10" dirty="0">
                <a:solidFill>
                  <a:srgbClr val="0E58C4"/>
                </a:solidFill>
                <a:latin typeface="Calibri"/>
                <a:cs typeface="Calibri"/>
              </a:rPr>
              <a:t>obtained </a:t>
            </a:r>
            <a:r>
              <a:rPr sz="1800" spc="-5" dirty="0">
                <a:solidFill>
                  <a:srgbClr val="0E58C4"/>
                </a:solidFill>
                <a:latin typeface="Calibri"/>
                <a:cs typeface="Calibri"/>
              </a:rPr>
              <a:t>by </a:t>
            </a:r>
            <a:r>
              <a:rPr sz="1800" spc="-10" dirty="0">
                <a:solidFill>
                  <a:srgbClr val="0E58C4"/>
                </a:solidFill>
                <a:latin typeface="Calibri"/>
                <a:cs typeface="Calibri"/>
              </a:rPr>
              <a:t>contacting  </a:t>
            </a:r>
            <a:r>
              <a:rPr sz="1800" dirty="0">
                <a:solidFill>
                  <a:srgbClr val="0E58C4"/>
                </a:solidFill>
                <a:latin typeface="Calibri"/>
                <a:cs typeface="Calibri"/>
              </a:rPr>
              <a:t>the</a:t>
            </a:r>
            <a:r>
              <a:rPr sz="1800" spc="10" dirty="0">
                <a:solidFill>
                  <a:srgbClr val="0E58C4"/>
                </a:solidFill>
                <a:latin typeface="Calibri"/>
                <a:cs typeface="Calibri"/>
              </a:rPr>
              <a:t> </a:t>
            </a:r>
            <a:r>
              <a:rPr sz="1800" spc="-5" dirty="0">
                <a:solidFill>
                  <a:srgbClr val="0E58C4"/>
                </a:solidFill>
                <a:latin typeface="Calibri"/>
                <a:cs typeface="Calibri"/>
              </a:rPr>
              <a:t>school.</a:t>
            </a:r>
            <a:endParaRPr sz="1800" dirty="0">
              <a:latin typeface="Calibri"/>
              <a:cs typeface="Calibri"/>
            </a:endParaRPr>
          </a:p>
        </p:txBody>
      </p:sp>
      <p:sp>
        <p:nvSpPr>
          <p:cNvPr id="14" name="object 14"/>
          <p:cNvSpPr/>
          <p:nvPr/>
        </p:nvSpPr>
        <p:spPr>
          <a:xfrm>
            <a:off x="839724" y="4774691"/>
            <a:ext cx="4483735" cy="2030095"/>
          </a:xfrm>
          <a:custGeom>
            <a:avLst/>
            <a:gdLst/>
            <a:ahLst/>
            <a:cxnLst/>
            <a:rect l="l" t="t" r="r" b="b"/>
            <a:pathLst>
              <a:path w="4483735" h="2030095">
                <a:moveTo>
                  <a:pt x="0" y="2029968"/>
                </a:moveTo>
                <a:lnTo>
                  <a:pt x="4483608" y="2029968"/>
                </a:lnTo>
                <a:lnTo>
                  <a:pt x="4483608" y="0"/>
                </a:lnTo>
                <a:lnTo>
                  <a:pt x="0" y="0"/>
                </a:lnTo>
                <a:lnTo>
                  <a:pt x="0" y="2029968"/>
                </a:lnTo>
                <a:close/>
              </a:path>
            </a:pathLst>
          </a:custGeom>
          <a:solidFill>
            <a:srgbClr val="85B2F6"/>
          </a:solidFill>
        </p:spPr>
        <p:txBody>
          <a:bodyPr wrap="square" lIns="0" tIns="0" rIns="0" bIns="0" rtlCol="0"/>
          <a:lstStyle/>
          <a:p>
            <a:endParaRPr/>
          </a:p>
        </p:txBody>
      </p:sp>
      <p:sp>
        <p:nvSpPr>
          <p:cNvPr id="15" name="object 15"/>
          <p:cNvSpPr/>
          <p:nvPr/>
        </p:nvSpPr>
        <p:spPr>
          <a:xfrm>
            <a:off x="835152" y="4770119"/>
            <a:ext cx="4494530" cy="2039620"/>
          </a:xfrm>
          <a:custGeom>
            <a:avLst/>
            <a:gdLst/>
            <a:ahLst/>
            <a:cxnLst/>
            <a:rect l="l" t="t" r="r" b="b"/>
            <a:pathLst>
              <a:path w="4494530" h="2039620">
                <a:moveTo>
                  <a:pt x="4491228" y="0"/>
                </a:moveTo>
                <a:lnTo>
                  <a:pt x="1523" y="0"/>
                </a:lnTo>
                <a:lnTo>
                  <a:pt x="0" y="1523"/>
                </a:lnTo>
                <a:lnTo>
                  <a:pt x="0" y="2036063"/>
                </a:lnTo>
                <a:lnTo>
                  <a:pt x="1523" y="2039111"/>
                </a:lnTo>
                <a:lnTo>
                  <a:pt x="4491228" y="2039111"/>
                </a:lnTo>
                <a:lnTo>
                  <a:pt x="4494276" y="2036063"/>
                </a:lnTo>
                <a:lnTo>
                  <a:pt x="4494276" y="2034539"/>
                </a:lnTo>
                <a:lnTo>
                  <a:pt x="9143" y="2034539"/>
                </a:lnTo>
                <a:lnTo>
                  <a:pt x="4572" y="2029967"/>
                </a:lnTo>
                <a:lnTo>
                  <a:pt x="9143" y="2029967"/>
                </a:lnTo>
                <a:lnTo>
                  <a:pt x="9143" y="9143"/>
                </a:lnTo>
                <a:lnTo>
                  <a:pt x="4571" y="9143"/>
                </a:lnTo>
                <a:lnTo>
                  <a:pt x="9143" y="4571"/>
                </a:lnTo>
                <a:lnTo>
                  <a:pt x="4494276" y="4571"/>
                </a:lnTo>
                <a:lnTo>
                  <a:pt x="4494276" y="1523"/>
                </a:lnTo>
                <a:lnTo>
                  <a:pt x="4491228" y="0"/>
                </a:lnTo>
                <a:close/>
              </a:path>
              <a:path w="4494530" h="2039620">
                <a:moveTo>
                  <a:pt x="9143" y="2029967"/>
                </a:moveTo>
                <a:lnTo>
                  <a:pt x="4572" y="2029967"/>
                </a:lnTo>
                <a:lnTo>
                  <a:pt x="9143" y="2034539"/>
                </a:lnTo>
                <a:lnTo>
                  <a:pt x="9143" y="2029967"/>
                </a:lnTo>
                <a:close/>
              </a:path>
              <a:path w="4494530" h="2039620">
                <a:moveTo>
                  <a:pt x="4483608" y="2029967"/>
                </a:moveTo>
                <a:lnTo>
                  <a:pt x="9143" y="2029967"/>
                </a:lnTo>
                <a:lnTo>
                  <a:pt x="9143" y="2034539"/>
                </a:lnTo>
                <a:lnTo>
                  <a:pt x="4483608" y="2034539"/>
                </a:lnTo>
                <a:lnTo>
                  <a:pt x="4483608" y="2029967"/>
                </a:lnTo>
                <a:close/>
              </a:path>
              <a:path w="4494530" h="2039620">
                <a:moveTo>
                  <a:pt x="4483608" y="4571"/>
                </a:moveTo>
                <a:lnTo>
                  <a:pt x="4483608" y="2034539"/>
                </a:lnTo>
                <a:lnTo>
                  <a:pt x="4488180" y="2029967"/>
                </a:lnTo>
                <a:lnTo>
                  <a:pt x="4494276" y="2029967"/>
                </a:lnTo>
                <a:lnTo>
                  <a:pt x="4494276" y="9143"/>
                </a:lnTo>
                <a:lnTo>
                  <a:pt x="4488180" y="9143"/>
                </a:lnTo>
                <a:lnTo>
                  <a:pt x="4483608" y="4571"/>
                </a:lnTo>
                <a:close/>
              </a:path>
              <a:path w="4494530" h="2039620">
                <a:moveTo>
                  <a:pt x="4494276" y="2029967"/>
                </a:moveTo>
                <a:lnTo>
                  <a:pt x="4488180" y="2029967"/>
                </a:lnTo>
                <a:lnTo>
                  <a:pt x="4483608" y="2034539"/>
                </a:lnTo>
                <a:lnTo>
                  <a:pt x="4494276" y="2034539"/>
                </a:lnTo>
                <a:lnTo>
                  <a:pt x="4494276" y="2029967"/>
                </a:lnTo>
                <a:close/>
              </a:path>
              <a:path w="4494530" h="2039620">
                <a:moveTo>
                  <a:pt x="9143" y="4571"/>
                </a:moveTo>
                <a:lnTo>
                  <a:pt x="4571" y="9143"/>
                </a:lnTo>
                <a:lnTo>
                  <a:pt x="9143" y="9143"/>
                </a:lnTo>
                <a:lnTo>
                  <a:pt x="9143" y="4571"/>
                </a:lnTo>
                <a:close/>
              </a:path>
              <a:path w="4494530" h="2039620">
                <a:moveTo>
                  <a:pt x="4483608" y="4571"/>
                </a:moveTo>
                <a:lnTo>
                  <a:pt x="9143" y="4571"/>
                </a:lnTo>
                <a:lnTo>
                  <a:pt x="9143" y="9143"/>
                </a:lnTo>
                <a:lnTo>
                  <a:pt x="4483608" y="9143"/>
                </a:lnTo>
                <a:lnTo>
                  <a:pt x="4483608" y="4571"/>
                </a:lnTo>
                <a:close/>
              </a:path>
              <a:path w="4494530" h="2039620">
                <a:moveTo>
                  <a:pt x="4494276" y="4571"/>
                </a:moveTo>
                <a:lnTo>
                  <a:pt x="4483608" y="4571"/>
                </a:lnTo>
                <a:lnTo>
                  <a:pt x="4488180" y="9143"/>
                </a:lnTo>
                <a:lnTo>
                  <a:pt x="4494276" y="9143"/>
                </a:lnTo>
                <a:lnTo>
                  <a:pt x="4494276" y="4571"/>
                </a:lnTo>
                <a:close/>
              </a:path>
            </a:pathLst>
          </a:custGeom>
          <a:solidFill>
            <a:srgbClr val="031227"/>
          </a:solidFill>
        </p:spPr>
        <p:txBody>
          <a:bodyPr wrap="square" lIns="0" tIns="0" rIns="0" bIns="0" rtlCol="0"/>
          <a:lstStyle/>
          <a:p>
            <a:endParaRPr/>
          </a:p>
        </p:txBody>
      </p:sp>
      <p:sp>
        <p:nvSpPr>
          <p:cNvPr id="16" name="object 16"/>
          <p:cNvSpPr txBox="1"/>
          <p:nvPr/>
        </p:nvSpPr>
        <p:spPr>
          <a:xfrm>
            <a:off x="918387" y="4790935"/>
            <a:ext cx="2590800" cy="1945639"/>
          </a:xfrm>
          <a:prstGeom prst="rect">
            <a:avLst/>
          </a:prstGeom>
        </p:spPr>
        <p:txBody>
          <a:bodyPr vert="horz" wrap="square" lIns="0" tIns="12700" rIns="0" bIns="0" rtlCol="0">
            <a:spAutoFit/>
          </a:bodyPr>
          <a:lstStyle/>
          <a:p>
            <a:pPr marL="12700">
              <a:lnSpc>
                <a:spcPct val="100000"/>
              </a:lnSpc>
              <a:spcBef>
                <a:spcPts val="100"/>
              </a:spcBef>
            </a:pPr>
            <a:r>
              <a:rPr sz="1800" spc="-15" dirty="0">
                <a:latin typeface="Calibri"/>
                <a:cs typeface="Calibri"/>
              </a:rPr>
              <a:t>•Parental </a:t>
            </a:r>
            <a:r>
              <a:rPr sz="1800" spc="-5" dirty="0">
                <a:latin typeface="Calibri"/>
                <a:cs typeface="Calibri"/>
              </a:rPr>
              <a:t>engagement</a:t>
            </a:r>
            <a:endParaRPr sz="1800">
              <a:latin typeface="Calibri"/>
              <a:cs typeface="Calibri"/>
            </a:endParaRPr>
          </a:p>
          <a:p>
            <a:pPr marL="12700">
              <a:lnSpc>
                <a:spcPct val="100000"/>
              </a:lnSpc>
            </a:pPr>
            <a:r>
              <a:rPr sz="1800" spc="-5" dirty="0">
                <a:latin typeface="Calibri"/>
                <a:cs typeface="Calibri"/>
              </a:rPr>
              <a:t>•Siblings </a:t>
            </a:r>
            <a:r>
              <a:rPr sz="1800" spc="-10" dirty="0">
                <a:latin typeface="Calibri"/>
                <a:cs typeface="Calibri"/>
              </a:rPr>
              <a:t>(past </a:t>
            </a:r>
            <a:r>
              <a:rPr sz="1800" spc="5" dirty="0">
                <a:latin typeface="Calibri"/>
                <a:cs typeface="Calibri"/>
              </a:rPr>
              <a:t>and</a:t>
            </a:r>
            <a:r>
              <a:rPr sz="1800" spc="-40" dirty="0">
                <a:latin typeface="Calibri"/>
                <a:cs typeface="Calibri"/>
              </a:rPr>
              <a:t> </a:t>
            </a:r>
            <a:r>
              <a:rPr sz="1800" spc="-5" dirty="0">
                <a:latin typeface="Calibri"/>
                <a:cs typeface="Calibri"/>
              </a:rPr>
              <a:t>present)</a:t>
            </a:r>
            <a:endParaRPr sz="1800">
              <a:latin typeface="Calibri"/>
              <a:cs typeface="Calibri"/>
            </a:endParaRPr>
          </a:p>
          <a:p>
            <a:pPr marL="12700">
              <a:lnSpc>
                <a:spcPct val="100000"/>
              </a:lnSpc>
            </a:pPr>
            <a:r>
              <a:rPr sz="1800" spc="-10" dirty="0">
                <a:latin typeface="Calibri"/>
                <a:cs typeface="Calibri"/>
              </a:rPr>
              <a:t>•Attainment</a:t>
            </a:r>
            <a:endParaRPr sz="1800">
              <a:latin typeface="Calibri"/>
              <a:cs typeface="Calibri"/>
            </a:endParaRPr>
          </a:p>
          <a:p>
            <a:pPr marL="12700">
              <a:lnSpc>
                <a:spcPct val="100000"/>
              </a:lnSpc>
            </a:pPr>
            <a:r>
              <a:rPr sz="1800" spc="-10" dirty="0">
                <a:latin typeface="Calibri"/>
                <a:cs typeface="Calibri"/>
              </a:rPr>
              <a:t>•Attendance</a:t>
            </a:r>
            <a:endParaRPr sz="1800">
              <a:latin typeface="Calibri"/>
              <a:cs typeface="Calibri"/>
            </a:endParaRPr>
          </a:p>
          <a:p>
            <a:pPr marL="12700">
              <a:lnSpc>
                <a:spcPct val="100000"/>
              </a:lnSpc>
            </a:pPr>
            <a:r>
              <a:rPr sz="1800" spc="-10" dirty="0">
                <a:latin typeface="Calibri"/>
                <a:cs typeface="Calibri"/>
              </a:rPr>
              <a:t>•Attitude to</a:t>
            </a:r>
            <a:r>
              <a:rPr sz="1800" dirty="0">
                <a:latin typeface="Calibri"/>
                <a:cs typeface="Calibri"/>
              </a:rPr>
              <a:t> </a:t>
            </a:r>
            <a:r>
              <a:rPr sz="1800" spc="-5" dirty="0">
                <a:latin typeface="Calibri"/>
                <a:cs typeface="Calibri"/>
              </a:rPr>
              <a:t>learning</a:t>
            </a:r>
            <a:endParaRPr sz="1800">
              <a:latin typeface="Calibri"/>
              <a:cs typeface="Calibri"/>
            </a:endParaRPr>
          </a:p>
          <a:p>
            <a:pPr marL="12700">
              <a:lnSpc>
                <a:spcPct val="100000"/>
              </a:lnSpc>
            </a:pPr>
            <a:r>
              <a:rPr sz="1800" spc="-5" dirty="0">
                <a:latin typeface="Calibri"/>
                <a:cs typeface="Calibri"/>
              </a:rPr>
              <a:t>•Behaviour</a:t>
            </a:r>
            <a:endParaRPr sz="1800">
              <a:latin typeface="Calibri"/>
              <a:cs typeface="Calibri"/>
            </a:endParaRPr>
          </a:p>
          <a:p>
            <a:pPr marL="12700">
              <a:lnSpc>
                <a:spcPct val="100000"/>
              </a:lnSpc>
            </a:pPr>
            <a:r>
              <a:rPr sz="1800" spc="-5" dirty="0">
                <a:latin typeface="Calibri"/>
                <a:cs typeface="Calibri"/>
              </a:rPr>
              <a:t>•Catchment </a:t>
            </a:r>
            <a:r>
              <a:rPr sz="1800" spc="-10" dirty="0">
                <a:latin typeface="Calibri"/>
                <a:cs typeface="Calibri"/>
              </a:rPr>
              <a:t>area</a:t>
            </a:r>
            <a:endParaRPr sz="18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241" y="308939"/>
            <a:ext cx="4684395" cy="695325"/>
          </a:xfrm>
          <a:prstGeom prst="rect">
            <a:avLst/>
          </a:prstGeom>
        </p:spPr>
        <p:txBody>
          <a:bodyPr vert="horz" wrap="square" lIns="0" tIns="11430" rIns="0" bIns="0" rtlCol="0">
            <a:spAutoFit/>
          </a:bodyPr>
          <a:lstStyle/>
          <a:p>
            <a:pPr marL="12700">
              <a:lnSpc>
                <a:spcPct val="100000"/>
              </a:lnSpc>
              <a:spcBef>
                <a:spcPts val="90"/>
              </a:spcBef>
            </a:pPr>
            <a:r>
              <a:rPr spc="-75" dirty="0"/>
              <a:t>Mid-Year</a:t>
            </a:r>
            <a:r>
              <a:rPr spc="-40" dirty="0"/>
              <a:t> Admissions</a:t>
            </a:r>
          </a:p>
        </p:txBody>
      </p:sp>
      <p:sp>
        <p:nvSpPr>
          <p:cNvPr id="3" name="object 3"/>
          <p:cNvSpPr txBox="1"/>
          <p:nvPr/>
        </p:nvSpPr>
        <p:spPr>
          <a:xfrm>
            <a:off x="918544" y="1226241"/>
            <a:ext cx="10278110" cy="2084070"/>
          </a:xfrm>
          <a:prstGeom prst="rect">
            <a:avLst/>
          </a:prstGeom>
        </p:spPr>
        <p:txBody>
          <a:bodyPr vert="horz" wrap="square" lIns="0" tIns="47625" rIns="0" bIns="0" rtlCol="0">
            <a:spAutoFit/>
          </a:bodyPr>
          <a:lstStyle/>
          <a:p>
            <a:pPr marL="12700" marR="5080">
              <a:lnSpc>
                <a:spcPts val="2160"/>
              </a:lnSpc>
              <a:spcBef>
                <a:spcPts val="375"/>
              </a:spcBef>
            </a:pPr>
            <a:r>
              <a:rPr sz="2000" spc="-10" dirty="0">
                <a:latin typeface="Calibri"/>
                <a:cs typeface="Calibri"/>
              </a:rPr>
              <a:t>Children </a:t>
            </a:r>
            <a:r>
              <a:rPr sz="2000" spc="-5" dirty="0">
                <a:latin typeface="Calibri"/>
                <a:cs typeface="Calibri"/>
              </a:rPr>
              <a:t>will </a:t>
            </a:r>
            <a:r>
              <a:rPr sz="2000" spc="5" dirty="0">
                <a:latin typeface="Calibri"/>
                <a:cs typeface="Calibri"/>
              </a:rPr>
              <a:t>be </a:t>
            </a:r>
            <a:r>
              <a:rPr sz="2000" spc="-10" dirty="0">
                <a:latin typeface="Calibri"/>
                <a:cs typeface="Calibri"/>
              </a:rPr>
              <a:t>admitted </a:t>
            </a:r>
            <a:r>
              <a:rPr sz="2000" spc="-15" dirty="0">
                <a:latin typeface="Calibri"/>
                <a:cs typeface="Calibri"/>
              </a:rPr>
              <a:t>to </a:t>
            </a:r>
            <a:r>
              <a:rPr sz="2000" dirty="0">
                <a:latin typeface="Calibri"/>
                <a:cs typeface="Calibri"/>
              </a:rPr>
              <a:t>the </a:t>
            </a:r>
            <a:r>
              <a:rPr sz="2000" spc="-5" dirty="0">
                <a:latin typeface="Calibri"/>
                <a:cs typeface="Calibri"/>
              </a:rPr>
              <a:t>school </a:t>
            </a:r>
            <a:r>
              <a:rPr sz="2000" spc="-20" dirty="0">
                <a:latin typeface="Calibri"/>
                <a:cs typeface="Calibri"/>
              </a:rPr>
              <a:t>at </a:t>
            </a:r>
            <a:r>
              <a:rPr sz="2000" spc="-10" dirty="0">
                <a:latin typeface="Calibri"/>
                <a:cs typeface="Calibri"/>
              </a:rPr>
              <a:t>any </a:t>
            </a:r>
            <a:r>
              <a:rPr sz="2000" dirty="0">
                <a:latin typeface="Calibri"/>
                <a:cs typeface="Calibri"/>
              </a:rPr>
              <a:t>age </a:t>
            </a:r>
            <a:r>
              <a:rPr sz="2000" spc="-5" dirty="0">
                <a:latin typeface="Calibri"/>
                <a:cs typeface="Calibri"/>
              </a:rPr>
              <a:t>or </a:t>
            </a:r>
            <a:r>
              <a:rPr sz="2000" spc="-15" dirty="0">
                <a:latin typeface="Calibri"/>
                <a:cs typeface="Calibri"/>
              </a:rPr>
              <a:t>at </a:t>
            </a:r>
            <a:r>
              <a:rPr sz="2000" spc="-10" dirty="0">
                <a:latin typeface="Calibri"/>
                <a:cs typeface="Calibri"/>
              </a:rPr>
              <a:t>any </a:t>
            </a:r>
            <a:r>
              <a:rPr sz="2000" dirty="0">
                <a:latin typeface="Calibri"/>
                <a:cs typeface="Calibri"/>
              </a:rPr>
              <a:t>time </a:t>
            </a:r>
            <a:r>
              <a:rPr sz="2000" spc="-5" dirty="0">
                <a:latin typeface="Calibri"/>
                <a:cs typeface="Calibri"/>
              </a:rPr>
              <a:t>of </a:t>
            </a:r>
            <a:r>
              <a:rPr sz="2000" dirty="0">
                <a:latin typeface="Calibri"/>
                <a:cs typeface="Calibri"/>
              </a:rPr>
              <a:t>the </a:t>
            </a:r>
            <a:r>
              <a:rPr sz="2000" spc="-40" dirty="0">
                <a:latin typeface="Calibri"/>
                <a:cs typeface="Calibri"/>
              </a:rPr>
              <a:t>year, </a:t>
            </a:r>
            <a:r>
              <a:rPr sz="2000" spc="-5" dirty="0">
                <a:latin typeface="Calibri"/>
                <a:cs typeface="Calibri"/>
              </a:rPr>
              <a:t>subject </a:t>
            </a:r>
            <a:r>
              <a:rPr sz="2000" spc="-15" dirty="0">
                <a:latin typeface="Calibri"/>
                <a:cs typeface="Calibri"/>
              </a:rPr>
              <a:t>to </a:t>
            </a:r>
            <a:r>
              <a:rPr sz="2000" dirty="0">
                <a:latin typeface="Calibri"/>
                <a:cs typeface="Calibri"/>
              </a:rPr>
              <a:t>the  </a:t>
            </a:r>
            <a:r>
              <a:rPr sz="2000" spc="-5" dirty="0">
                <a:latin typeface="Calibri"/>
                <a:cs typeface="Calibri"/>
              </a:rPr>
              <a:t>availability of </a:t>
            </a:r>
            <a:r>
              <a:rPr sz="2000" dirty="0">
                <a:latin typeface="Calibri"/>
                <a:cs typeface="Calibri"/>
              </a:rPr>
              <a:t>a </a:t>
            </a:r>
            <a:r>
              <a:rPr sz="2000" spc="-5" dirty="0">
                <a:latin typeface="Calibri"/>
                <a:cs typeface="Calibri"/>
              </a:rPr>
              <a:t>place </a:t>
            </a:r>
            <a:r>
              <a:rPr sz="2000" spc="5" dirty="0">
                <a:latin typeface="Calibri"/>
                <a:cs typeface="Calibri"/>
              </a:rPr>
              <a:t>and </a:t>
            </a:r>
            <a:r>
              <a:rPr sz="2000" dirty="0">
                <a:latin typeface="Calibri"/>
                <a:cs typeface="Calibri"/>
              </a:rPr>
              <a:t>the child </a:t>
            </a:r>
            <a:r>
              <a:rPr sz="2000" spc="-5" dirty="0">
                <a:latin typeface="Calibri"/>
                <a:cs typeface="Calibri"/>
              </a:rPr>
              <a:t>meeting </a:t>
            </a:r>
            <a:r>
              <a:rPr sz="2000" spc="5" dirty="0">
                <a:latin typeface="Calibri"/>
                <a:cs typeface="Calibri"/>
              </a:rPr>
              <a:t>the </a:t>
            </a:r>
            <a:r>
              <a:rPr sz="2000" spc="-10" dirty="0">
                <a:latin typeface="Calibri"/>
                <a:cs typeface="Calibri"/>
              </a:rPr>
              <a:t>required attainment levels </a:t>
            </a:r>
            <a:r>
              <a:rPr sz="2000" dirty="0">
                <a:latin typeface="Calibri"/>
                <a:cs typeface="Calibri"/>
              </a:rPr>
              <a:t>and </a:t>
            </a:r>
            <a:r>
              <a:rPr sz="2000" spc="-5" dirty="0">
                <a:latin typeface="Calibri"/>
                <a:cs typeface="Calibri"/>
              </a:rPr>
              <a:t>admission criteria </a:t>
            </a:r>
            <a:r>
              <a:rPr sz="2000" spc="-15" dirty="0">
                <a:latin typeface="Calibri"/>
                <a:cs typeface="Calibri"/>
              </a:rPr>
              <a:t>at  </a:t>
            </a:r>
            <a:r>
              <a:rPr sz="2000" dirty="0">
                <a:latin typeface="Calibri"/>
                <a:cs typeface="Calibri"/>
              </a:rPr>
              <a:t>the </a:t>
            </a:r>
            <a:r>
              <a:rPr sz="2000" spc="-15" dirty="0">
                <a:latin typeface="Calibri"/>
                <a:cs typeface="Calibri"/>
              </a:rPr>
              <a:t>relevant </a:t>
            </a:r>
            <a:r>
              <a:rPr sz="2000" dirty="0">
                <a:latin typeface="Calibri"/>
                <a:cs typeface="Calibri"/>
              </a:rPr>
              <a:t>time. Places will only </a:t>
            </a:r>
            <a:r>
              <a:rPr sz="2000" spc="-5" dirty="0">
                <a:latin typeface="Calibri"/>
                <a:cs typeface="Calibri"/>
              </a:rPr>
              <a:t>be </a:t>
            </a:r>
            <a:r>
              <a:rPr sz="2000" spc="-20" dirty="0">
                <a:latin typeface="Calibri"/>
                <a:cs typeface="Calibri"/>
              </a:rPr>
              <a:t>offered </a:t>
            </a:r>
            <a:r>
              <a:rPr sz="2000" spc="-5" dirty="0">
                <a:latin typeface="Calibri"/>
                <a:cs typeface="Calibri"/>
              </a:rPr>
              <a:t>subject</a:t>
            </a:r>
            <a:r>
              <a:rPr sz="2000" spc="20" dirty="0">
                <a:latin typeface="Calibri"/>
                <a:cs typeface="Calibri"/>
              </a:rPr>
              <a:t> </a:t>
            </a:r>
            <a:r>
              <a:rPr sz="2000" spc="-15" dirty="0">
                <a:latin typeface="Calibri"/>
                <a:cs typeface="Calibri"/>
              </a:rPr>
              <a:t>to;</a:t>
            </a:r>
            <a:endParaRPr sz="2000">
              <a:latin typeface="Calibri"/>
              <a:cs typeface="Calibri"/>
            </a:endParaRPr>
          </a:p>
          <a:p>
            <a:pPr marL="240665" indent="-227965">
              <a:lnSpc>
                <a:spcPct val="100000"/>
              </a:lnSpc>
              <a:spcBef>
                <a:spcPts val="725"/>
              </a:spcBef>
              <a:buFont typeface="Arial"/>
              <a:buChar char="•"/>
              <a:tabLst>
                <a:tab pos="240665" algn="l"/>
                <a:tab pos="241300" algn="l"/>
              </a:tabLst>
            </a:pPr>
            <a:r>
              <a:rPr sz="2000" spc="-5" dirty="0">
                <a:latin typeface="Calibri"/>
                <a:cs typeface="Calibri"/>
              </a:rPr>
              <a:t>Successfully passing </a:t>
            </a:r>
            <a:r>
              <a:rPr sz="2000" dirty="0">
                <a:latin typeface="Calibri"/>
                <a:cs typeface="Calibri"/>
              </a:rPr>
              <a:t>entry </a:t>
            </a:r>
            <a:r>
              <a:rPr sz="2000" spc="-15" dirty="0">
                <a:latin typeface="Calibri"/>
                <a:cs typeface="Calibri"/>
              </a:rPr>
              <a:t>test</a:t>
            </a:r>
            <a:endParaRPr sz="2000">
              <a:latin typeface="Calibri"/>
              <a:cs typeface="Calibri"/>
            </a:endParaRPr>
          </a:p>
          <a:p>
            <a:pPr marL="240665" indent="-227965">
              <a:lnSpc>
                <a:spcPct val="100000"/>
              </a:lnSpc>
              <a:spcBef>
                <a:spcPts val="770"/>
              </a:spcBef>
              <a:buFont typeface="Arial"/>
              <a:buChar char="•"/>
              <a:tabLst>
                <a:tab pos="240665" algn="l"/>
                <a:tab pos="241300" algn="l"/>
              </a:tabLst>
            </a:pPr>
            <a:r>
              <a:rPr sz="2000" dirty="0">
                <a:latin typeface="Calibri"/>
                <a:cs typeface="Calibri"/>
              </a:rPr>
              <a:t>School </a:t>
            </a:r>
            <a:r>
              <a:rPr sz="2000" spc="-5" dirty="0">
                <a:latin typeface="Calibri"/>
                <a:cs typeface="Calibri"/>
              </a:rPr>
              <a:t>Report being </a:t>
            </a:r>
            <a:r>
              <a:rPr sz="2000" spc="-10" dirty="0">
                <a:latin typeface="Calibri"/>
                <a:cs typeface="Calibri"/>
              </a:rPr>
              <a:t>obtained </a:t>
            </a:r>
            <a:r>
              <a:rPr sz="2000" spc="-15" dirty="0">
                <a:latin typeface="Calibri"/>
                <a:cs typeface="Calibri"/>
              </a:rPr>
              <a:t>from </a:t>
            </a:r>
            <a:r>
              <a:rPr sz="2000" spc="-5" dirty="0">
                <a:latin typeface="Calibri"/>
                <a:cs typeface="Calibri"/>
              </a:rPr>
              <a:t>previous</a:t>
            </a:r>
            <a:r>
              <a:rPr sz="2000" dirty="0">
                <a:latin typeface="Calibri"/>
                <a:cs typeface="Calibri"/>
              </a:rPr>
              <a:t> </a:t>
            </a:r>
            <a:r>
              <a:rPr sz="2000" spc="-10" dirty="0">
                <a:latin typeface="Calibri"/>
                <a:cs typeface="Calibri"/>
              </a:rPr>
              <a:t>setting</a:t>
            </a:r>
            <a:endParaRPr sz="2000">
              <a:latin typeface="Calibri"/>
              <a:cs typeface="Calibri"/>
            </a:endParaRPr>
          </a:p>
          <a:p>
            <a:pPr marL="240665" indent="-227965">
              <a:lnSpc>
                <a:spcPct val="100000"/>
              </a:lnSpc>
              <a:spcBef>
                <a:spcPts val="755"/>
              </a:spcBef>
              <a:buFont typeface="Arial"/>
              <a:buChar char="•"/>
              <a:tabLst>
                <a:tab pos="240665" algn="l"/>
                <a:tab pos="241300" algn="l"/>
              </a:tabLst>
            </a:pPr>
            <a:r>
              <a:rPr sz="2000" spc="-5" dirty="0">
                <a:latin typeface="Calibri"/>
                <a:cs typeface="Calibri"/>
              </a:rPr>
              <a:t>Interview </a:t>
            </a:r>
            <a:r>
              <a:rPr sz="2000" dirty="0">
                <a:latin typeface="Calibri"/>
                <a:cs typeface="Calibri"/>
              </a:rPr>
              <a:t>with </a:t>
            </a:r>
            <a:r>
              <a:rPr sz="2000" spc="-10" dirty="0">
                <a:latin typeface="Calibri"/>
                <a:cs typeface="Calibri"/>
              </a:rPr>
              <a:t>members </a:t>
            </a:r>
            <a:r>
              <a:rPr sz="2000" spc="-5" dirty="0">
                <a:latin typeface="Calibri"/>
                <a:cs typeface="Calibri"/>
              </a:rPr>
              <a:t>of </a:t>
            </a:r>
            <a:r>
              <a:rPr sz="2000" dirty="0">
                <a:latin typeface="Calibri"/>
                <a:cs typeface="Calibri"/>
              </a:rPr>
              <a:t>the </a:t>
            </a:r>
            <a:r>
              <a:rPr sz="2000" spc="-5" dirty="0">
                <a:latin typeface="Calibri"/>
                <a:cs typeface="Calibri"/>
              </a:rPr>
              <a:t>Governing</a:t>
            </a:r>
            <a:r>
              <a:rPr sz="2000" spc="15" dirty="0">
                <a:latin typeface="Calibri"/>
                <a:cs typeface="Calibri"/>
              </a:rPr>
              <a:t> </a:t>
            </a:r>
            <a:r>
              <a:rPr sz="2000" spc="-25" dirty="0">
                <a:latin typeface="Calibri"/>
                <a:cs typeface="Calibri"/>
              </a:rPr>
              <a:t>Body.</a:t>
            </a:r>
            <a:endParaRPr sz="2000">
              <a:latin typeface="Calibri"/>
              <a:cs typeface="Calibri"/>
            </a:endParaRPr>
          </a:p>
        </p:txBody>
      </p:sp>
      <p:sp>
        <p:nvSpPr>
          <p:cNvPr id="4" name="object 4"/>
          <p:cNvSpPr/>
          <p:nvPr/>
        </p:nvSpPr>
        <p:spPr>
          <a:xfrm>
            <a:off x="2209800" y="3670817"/>
            <a:ext cx="2624328" cy="2514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934200" y="3670817"/>
            <a:ext cx="2831592" cy="2514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4244</Words>
  <Application>Microsoft Office PowerPoint</Application>
  <PresentationFormat>Widescreen</PresentationFormat>
  <Paragraphs>243</Paragraphs>
  <Slides>31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Times New Roman</vt:lpstr>
      <vt:lpstr>Trebuchet MS</vt:lpstr>
      <vt:lpstr>Wingdings 3</vt:lpstr>
      <vt:lpstr>Facet</vt:lpstr>
      <vt:lpstr>Paradise Primary School</vt:lpstr>
      <vt:lpstr>Headteacher’s Welcome Message</vt:lpstr>
      <vt:lpstr>“Oh my Lord! Increase me in knowledge” (20:114)</vt:lpstr>
      <vt:lpstr>Our Aims</vt:lpstr>
      <vt:lpstr>Our Vision</vt:lpstr>
      <vt:lpstr>Who Can Attend?</vt:lpstr>
      <vt:lpstr>Admissions</vt:lpstr>
      <vt:lpstr>Admissions Stages</vt:lpstr>
      <vt:lpstr>Mid-Year Admissions</vt:lpstr>
      <vt:lpstr>Fees</vt:lpstr>
      <vt:lpstr>Staff &amp; Curriculum</vt:lpstr>
      <vt:lpstr>Staff &amp; Curriculum</vt:lpstr>
      <vt:lpstr>SMSCD</vt:lpstr>
      <vt:lpstr>Assessment Our school considers accurate and focused assessment as the cornerstone of high quality teaching,  as it allows learning to be planned and taught accurately as well as meeting the needs of the  requirements of the children and ensuring high levels of expectation and support.</vt:lpstr>
      <vt:lpstr>Extra- Curricular</vt:lpstr>
      <vt:lpstr>PowerPoint Presentation</vt:lpstr>
      <vt:lpstr>SATS Results Paradise is consistently achieving above average results compared with the Kirklees and national  averages and expectations across all Key Stages. Paradise is consistently achieving above average  results compared with the Kirklees and national averages and expectations across all Key Stages.</vt:lpstr>
      <vt:lpstr>Absence and Holiday</vt:lpstr>
      <vt:lpstr>Food and Drink</vt:lpstr>
      <vt:lpstr>Prayers Salaah is an integral part of the school day for all pupils, and prayers falling within the school day are  said in Jamaat (congregation) on the school premises. Observance of Islamic manners, etiquette and  culture are all considered as part of the daily life and add to the holistic development of our  children.</vt:lpstr>
      <vt:lpstr>Health and Welfare If a child is ill at school, we will make them as comfortable as possible and contact the  parent/guardian. Although staff duties do not include the administering of medication, where  necessary, the class teacher will assist medication. The medication should be clearly labelled and  handed into the office, where the parent/guardian will be required to complete a form regarding  permission, dosage and timings. Verbal instructions will not be accepted. It is the duty of the  parent/guardian to remember to hand in the medication at the office at the beginning of the day  and to take it at the end of the day.</vt:lpstr>
      <vt:lpstr>School Times</vt:lpstr>
      <vt:lpstr>Uniform</vt:lpstr>
      <vt:lpstr>Uniform</vt:lpstr>
      <vt:lpstr>School Visits and Trips</vt:lpstr>
      <vt:lpstr>Parental Engagement</vt:lpstr>
      <vt:lpstr>Behaviour</vt:lpstr>
      <vt:lpstr>Rewards and Sanctions</vt:lpstr>
      <vt:lpstr>Classroom code of conduct</vt:lpstr>
      <vt:lpstr>Around School Rules</vt:lpstr>
      <vt:lpstr>Concerns / Complaints /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Paradise Primary School</dc:title>
  <dc:creator>Yasir Patel</dc:creator>
  <cp:lastModifiedBy>Bilkis Patel</cp:lastModifiedBy>
  <cp:revision>20</cp:revision>
  <dcterms:modified xsi:type="dcterms:W3CDTF">2025-09-19T13:55:22Z</dcterms:modified>
</cp:coreProperties>
</file>